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77" r:id="rId8"/>
    <p:sldId id="263" r:id="rId9"/>
    <p:sldId id="266" r:id="rId10"/>
    <p:sldId id="269" r:id="rId11"/>
    <p:sldId id="270" r:id="rId12"/>
    <p:sldId id="272" r:id="rId13"/>
    <p:sldId id="273" r:id="rId14"/>
    <p:sldId id="275" r:id="rId15"/>
    <p:sldId id="274" r:id="rId16"/>
    <p:sldId id="276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7A7"/>
    <a:srgbClr val="F0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4CC7E-F2FB-8D49-9B6A-7C8C4BCD5C21}" v="94" dt="2026-03-30T14:57:41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76377"/>
  </p:normalViewPr>
  <p:slideViewPr>
    <p:cSldViewPr snapToGrid="0">
      <p:cViewPr varScale="1">
        <p:scale>
          <a:sx n="185" d="100"/>
          <a:sy n="185" d="100"/>
        </p:scale>
        <p:origin x="200" y="168"/>
      </p:cViewPr>
      <p:guideLst/>
    </p:cSldViewPr>
  </p:slideViewPr>
  <p:notesTextViewPr>
    <p:cViewPr>
      <p:scale>
        <a:sx n="160" d="100"/>
        <a:sy n="1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4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today we’ll be talking about how cells interact with their environment, specifically through a process called </a:t>
            </a:r>
            <a:r>
              <a:rPr lang="en-US" dirty="0" err="1"/>
              <a:t>mechanotransduction</a:t>
            </a:r>
            <a:r>
              <a:rPr lang="en-US" dirty="0"/>
              <a:t>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Our goal was to understand how cells don’t just passively exist, But actually </a:t>
            </a:r>
            <a:r>
              <a:rPr lang="en-US" i="1" dirty="0"/>
              <a:t>sense</a:t>
            </a:r>
            <a:r>
              <a:rPr lang="en-US" dirty="0"/>
              <a:t> </a:t>
            </a:r>
            <a:r>
              <a:rPr lang="en-US" i="0" dirty="0"/>
              <a:t>and respond to </a:t>
            </a:r>
            <a:r>
              <a:rPr lang="en-US" dirty="0"/>
              <a:t>mechanical signals such as stiffness or structure in their environment.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We approached this using a mathematical model made up of coupled differential equations to capture both the biological and mechanical interactions happening inside the cell.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Now we move to parameter sweeps, starting with delta — the internal feedback strength from adhesions to ROCK activation.</a:t>
            </a:r>
          </a:p>
          <a:p>
            <a:r>
              <a:rPr lang="en-CA" dirty="0"/>
              <a:t>We swept delta over two orders of magnitude and see a switch-like response. Below roughly delta equals 1, the feedback is too weak and the system collapses. Above that, it quickly saturates.</a:t>
            </a:r>
          </a:p>
          <a:p>
            <a:r>
              <a:rPr lang="en-CA" dirty="0"/>
              <a:t>The baseline value of 4 sits well within the saturated regime. This means the cell is robust to small changes in its feedback strength.</a:t>
            </a:r>
          </a:p>
          <a:p>
            <a:r>
              <a:rPr lang="en-CA" dirty="0"/>
              <a:t>This has implications for diseases like fibrosis, where ROCK activity is elevated. The model predicts that wouldn't change the steady state much, because the system is already saturated.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second sweep is on n_s0 — the density of ECM binding sites. This is an external parameter the cell cannot control.</a:t>
            </a:r>
          </a:p>
          <a:p>
            <a:r>
              <a:rPr lang="en-CA" dirty="0"/>
              <a:t>This produces the steepest transition of all three sweeps. Below about 200 per </a:t>
            </a:r>
            <a:r>
              <a:rPr lang="en-CA" dirty="0" err="1"/>
              <a:t>micormetre</a:t>
            </a:r>
            <a:r>
              <a:rPr lang="en-CA" dirty="0"/>
              <a:t> squared substrate sites, the entire </a:t>
            </a:r>
            <a:r>
              <a:rPr lang="en-CA" dirty="0" err="1"/>
              <a:t>mechanotransduction</a:t>
            </a:r>
            <a:r>
              <a:rPr lang="en-CA" dirty="0"/>
              <a:t> cascade is off. Above that, it switches on sharply.</a:t>
            </a:r>
          </a:p>
          <a:p>
            <a:r>
              <a:rPr lang="en-CA" dirty="0"/>
              <a:t>The steepness comes from a dual effect — fewer binding sites both reduce the binding rate and limit total possible adhesions, which compounds the weakening of the feedback loop.</a:t>
            </a:r>
          </a:p>
          <a:p>
            <a:r>
              <a:rPr lang="en-CA" dirty="0"/>
              <a:t>This is directly relevant to tissue engineering. If you're designing scaffolds, our model predicts a clear minimum ligand density. Below it, cells simply won't adhere.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Before the dose-response sweep, let's see what happens when we add a ROCK inhibitor to a cell already at steady state.</a:t>
            </a:r>
          </a:p>
          <a:p>
            <a:r>
              <a:rPr lang="en-CA" dirty="0"/>
              <a:t>ROCK activity drops. Myosin activation decreases. Stress fibres begin to disassemble, weakening adhesion maturation.</a:t>
            </a:r>
          </a:p>
          <a:p>
            <a:r>
              <a:rPr lang="en-CA" dirty="0"/>
              <a:t>Interestingly, nascent adhesions actually increase — integrins still bind the ECM, but they can't mature into focal adhesions without stress fibre-generated force.</a:t>
            </a:r>
          </a:p>
          <a:p>
            <a:r>
              <a:rPr lang="en-CA" dirty="0"/>
              <a:t>This is a specific, testable prediction — ROCK-inhibited cells should show more nascent adhesions but fewer or no focal adhesions. This could be verified with 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fluorescent cell imaging.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Now we sweep the inhibitor binding rate over five orders of magnitude, effectively varying the dose.</a:t>
            </a:r>
          </a:p>
          <a:p>
            <a:r>
              <a:rPr lang="en-CA" dirty="0"/>
              <a:t>The result is a smooth, dose-dependent reversal of the adhered state. As inhibitor increases, ROCK, stress fibres, and focal adhesions all decrease.</a:t>
            </a:r>
          </a:p>
          <a:p>
            <a:r>
              <a:rPr lang="en-CA" dirty="0"/>
              <a:t>This is significant because ROCK inhibitors are real drugs. Our dose-response curve could be compared against experimental data.</a:t>
            </a:r>
          </a:p>
          <a:p>
            <a:r>
              <a:rPr lang="en-CA" dirty="0"/>
              <a:t>The transition spans about two decades, suggesting a relatively narrow therapeutic window. Too little has no effect; too much abolishes adhesion entirely.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are the main findings from our three sweeps.</a:t>
            </a:r>
          </a:p>
          <a:p>
            <a:r>
              <a:rPr lang="en-CA" dirty="0"/>
              <a:t>Delta controls a switch-like response, and the baseline sits in the saturated regime — the cell is robust to perturbations in its own signalling.</a:t>
            </a:r>
          </a:p>
          <a:p>
            <a:r>
              <a:rPr lang="en-CA" dirty="0"/>
              <a:t>n_s0 acts as a gatekeeper. Below about 200 binding sites, </a:t>
            </a:r>
            <a:r>
              <a:rPr lang="en-CA" dirty="0" err="1"/>
              <a:t>mechanotransduction</a:t>
            </a:r>
            <a:r>
              <a:rPr lang="en-CA" dirty="0"/>
              <a:t> is completely off. This was the steepest transition.</a:t>
            </a:r>
          </a:p>
          <a:p>
            <a:r>
              <a:rPr lang="en-CA" dirty="0"/>
              <a:t>The ROCK inhibitor reverses adhesion dose-dependently. Integrins still bind but cannot mature — a testable prediction.</a:t>
            </a:r>
          </a:p>
          <a:p>
            <a:r>
              <a:rPr lang="en-CA" dirty="0"/>
              <a:t>And across all sweeps, activated myosin stays at 2 to 3 percent. It's a transient intermediate, not a bottleneck — a non-obvious result from the coupled dynamics.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what does this mean in the bigger picture?</a:t>
            </a:r>
          </a:p>
          <a:p>
            <a:r>
              <a:rPr lang="en-CA" dirty="0"/>
              <a:t>The central insight is that cells behave as bistable switches — fully adhered or not at all, with no stable halfway state. This comes from the positive feedback loop between adhesions and stress fibres.</a:t>
            </a:r>
          </a:p>
          <a:p>
            <a:endParaRPr lang="en-CA" dirty="0"/>
          </a:p>
          <a:p>
            <a:r>
              <a:rPr lang="en-CA" dirty="0"/>
              <a:t>For tissue engineering, this gives a minimum coating density for scaffolds.</a:t>
            </a:r>
          </a:p>
          <a:p>
            <a:r>
              <a:rPr lang="en-CA" dirty="0"/>
              <a:t>For drug development, the dose-response provides a quantitative framework for ROCK inhibitor efficacy, with a narrow therapeutic window.</a:t>
            </a:r>
          </a:p>
          <a:p>
            <a:r>
              <a:rPr lang="en-CA" dirty="0"/>
              <a:t>In cancer biology, altered </a:t>
            </a:r>
            <a:r>
              <a:rPr lang="en-CA" dirty="0" err="1"/>
              <a:t>mechanosensing</a:t>
            </a:r>
            <a:r>
              <a:rPr lang="en-CA" dirty="0"/>
              <a:t> could shift the adhesion switch point.</a:t>
            </a:r>
          </a:p>
          <a:p>
            <a:r>
              <a:rPr lang="en-CA" dirty="0"/>
              <a:t>And mathematically, the myosin quasi-steady state shows why simple rate-limiting-step intuition can be misleading in systems with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you for listening. We'd like to thank our mentor Gordon for guiding us through this project.</a:t>
            </a:r>
          </a:p>
          <a:p>
            <a:r>
              <a:rPr lang="en-CA" dirty="0"/>
              <a:t>Happy to take any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first, why does this matter?</a:t>
            </a:r>
          </a:p>
          <a:p>
            <a:r>
              <a:rPr lang="en-US" dirty="0"/>
              <a:t>Cells are not passive. they actively sense things like stiffness and geometry in their environment. </a:t>
            </a:r>
          </a:p>
          <a:p>
            <a:r>
              <a:rPr lang="en-US" dirty="0"/>
              <a:t>These mechanical signals actually influence what cells become. For example, stem cells can turn into brain cells on softer surfaces, or bone cells on stiffer ones.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This is also important in diseases like cancer or fibrosis, where cell behavior becomes abnormal.</a:t>
            </a:r>
          </a:p>
          <a:p>
            <a:r>
              <a:rPr lang="en-US" dirty="0"/>
              <a:t>Because this system is so complex, we use mathematical models, specifically a systems of differential equations to simplify and understand how all these interactions work together.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how the cell </a:t>
            </a:r>
            <a:r>
              <a:rPr lang="en-CA" dirty="0"/>
              <a:t>physically </a:t>
            </a:r>
            <a:r>
              <a:rPr lang="en-US" dirty="0"/>
              <a:t>connects to its environment through integrins, which form initial weak adhesions.</a:t>
            </a:r>
          </a:p>
          <a:p>
            <a:r>
              <a:rPr lang="en-CA" dirty="0"/>
              <a:t>It starts with integrins — transmembrane receptors. When </a:t>
            </a:r>
            <a:r>
              <a:rPr lang="en-CA" dirty="0" err="1"/>
              <a:t>talin</a:t>
            </a:r>
            <a:r>
              <a:rPr lang="en-CA" dirty="0"/>
              <a:t> binds to an integrin, it activates it, giving it high affinity for ECM ligands. When binding happens, a nascent adhesion forms.</a:t>
            </a:r>
          </a:p>
          <a:p>
            <a:r>
              <a:rPr lang="en-CA" dirty="0"/>
              <a:t>These are initially weak, but as stress fibres inside the cell generate force, the adhesions mature into focal adhesions through vinculin recruitment.</a:t>
            </a:r>
          </a:p>
          <a:p>
            <a:r>
              <a:rPr lang="en-CA" dirty="0"/>
              <a:t>The Rho/ROCK pathway amplifies this. ROCK promotes myosin activation and stabilises actin.</a:t>
            </a:r>
          </a:p>
          <a:p>
            <a:r>
              <a:rPr lang="en-CA" dirty="0"/>
              <a:t>This creates a positive feedback loop — adhesions activate ROCK, ROCK drives stress fibres, stress fibres strengthen adhesions, and the cycle continues. This loop is the core of our model.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diagram shows the full reaction network behind the model.</a:t>
            </a:r>
          </a:p>
          <a:p>
            <a:r>
              <a:rPr lang="en-CA" dirty="0"/>
              <a:t>Inside the cell, G-actin monomers polymerise into F-actin filaments, which then cross-link with activated myosin II to form contractile stress fibres.</a:t>
            </a:r>
          </a:p>
          <a:p>
            <a:r>
              <a:rPr lang="en-CA" dirty="0"/>
              <a:t>At the cell-ECM boundary, free integrins switch to high affinity, bind ECM ligands to form nascent adhesions, and then mature into focal adhesions.</a:t>
            </a:r>
          </a:p>
          <a:p>
            <a:r>
              <a:rPr lang="en-CA" dirty="0"/>
              <a:t>The dashed arrows are the feedback connections. Stress fibres drive adhesion maturation through force, and adhesions drive signalling through Rho and ROCK. This bidirectional coupling is what makes a mathematical model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Let's zoom into how ROCK drives the system.</a:t>
            </a:r>
          </a:p>
          <a:p>
            <a:r>
              <a:rPr lang="en-CA" dirty="0"/>
              <a:t>Adhesion maturation activates Rho, which activates ROCK. ROCK then acts on several downstream targets.</a:t>
            </a:r>
          </a:p>
          <a:p>
            <a:r>
              <a:rPr lang="en-CA" dirty="0"/>
              <a:t>It phosphorylates cofilin, which stabilises actin filaments by reducing </a:t>
            </a:r>
            <a:r>
              <a:rPr lang="en-CA" dirty="0" err="1"/>
              <a:t>depolymerisation</a:t>
            </a:r>
            <a:r>
              <a:rPr lang="en-CA" dirty="0"/>
              <a:t>.</a:t>
            </a:r>
          </a:p>
          <a:p>
            <a:r>
              <a:rPr lang="en-CA" dirty="0"/>
              <a:t>It phosphorylates MLCP, which keeps more myosin in its active form.</a:t>
            </a:r>
          </a:p>
          <a:p>
            <a:r>
              <a:rPr lang="en-CA" dirty="0"/>
              <a:t>And it phosphorylates MLCK, which directly increases myosin activation.</a:t>
            </a:r>
          </a:p>
          <a:p>
            <a:r>
              <a:rPr lang="en-CA" dirty="0"/>
              <a:t>On top of this, Rho activates the </a:t>
            </a:r>
            <a:r>
              <a:rPr lang="en-CA" dirty="0" err="1"/>
              <a:t>formin</a:t>
            </a:r>
            <a:r>
              <a:rPr lang="en-CA" dirty="0"/>
              <a:t> mDia1, boosting actin polymerisation.</a:t>
            </a:r>
          </a:p>
          <a:p>
            <a:r>
              <a:rPr lang="en-CA" dirty="0"/>
              <a:t>The net result is more stress fibre assembly, which drives more adhesion maturation, completing the positive feedback loop.</a:t>
            </a:r>
          </a:p>
          <a:p>
            <a:r>
              <a:rPr lang="en-CA" dirty="0"/>
              <a:t>This cascade is captured by 18 coupled ODEs. One key simplification — since we don't model forces explicitly, stress fibre concentration acts as a mechanical proxy for adhesion maturation.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is the model — 18 coupled ODEs in four groups.</a:t>
            </a:r>
          </a:p>
          <a:p>
            <a:r>
              <a:rPr lang="en-CA" dirty="0"/>
              <a:t>The cytoskeleton: three equations for G-actin, F-actin, and stress fibres — tracking how monomers polymerise and bundle into contractile structures.</a:t>
            </a:r>
          </a:p>
          <a:p>
            <a:r>
              <a:rPr lang="en-CA" dirty="0"/>
              <a:t>Myosin: two equations for inactive and active myosin II, controlled by MLCK and MLCP.</a:t>
            </a:r>
          </a:p>
          <a:p>
            <a:r>
              <a:rPr lang="en-CA" dirty="0"/>
              <a:t>Adhesion: five equations tracking integrins from free, to high-affinity, to bound, plus focal adhesions and available substrate sites.</a:t>
            </a:r>
          </a:p>
          <a:p>
            <a:r>
              <a:rPr lang="en-CA" dirty="0"/>
              <a:t>Signalling: eight equations for ROCK, MLCP, MLCK, and cofilin, each in active and inactive forms.</a:t>
            </a:r>
          </a:p>
          <a:p>
            <a:r>
              <a:rPr lang="en-CA" dirty="0"/>
              <a:t>All parts are coupled. Changes in one component propagate through the whole system.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These are the cytoskeleton and myosin equations.</a:t>
            </a:r>
          </a:p>
          <a:p>
            <a:r>
              <a:rPr lang="en-CA" dirty="0"/>
              <a:t>G-actin is consumed by polymerisation into F-actin. F-actin is consumed by cross-linking with activated myosin to form stress fibres. The rates are modulated by signalling proteins — cofilin affects </a:t>
            </a:r>
            <a:r>
              <a:rPr lang="en-CA" dirty="0" err="1"/>
              <a:t>depolymerisation</a:t>
            </a:r>
            <a:r>
              <a:rPr lang="en-CA" dirty="0"/>
              <a:t>, mDia1 affects polymerisation.</a:t>
            </a:r>
          </a:p>
          <a:p>
            <a:r>
              <a:rPr lang="en-CA" dirty="0"/>
              <a:t>The myosin equations describe activation by MLCK, deactivation by MLCP, and consumption by the cross-linking reaction. These couplings make the system nonlinear, so we solve numerically.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continues with the adhesion and signalling equations.</a:t>
            </a:r>
          </a:p>
          <a:p>
            <a:r>
              <a:rPr lang="en-CA" dirty="0"/>
              <a:t>The adhesion equations follow the integrin lifecycle from free to bound, with the maturation step depending on stress fibre concentration.</a:t>
            </a:r>
          </a:p>
          <a:p>
            <a:r>
              <a:rPr lang="en-CA" dirty="0"/>
              <a:t>The signalling equations track four protein pairs — ROCK, MLCP, MLCK, and cofilin — each with activation driven by upstream signals.</a:t>
            </a:r>
          </a:p>
          <a:p>
            <a:r>
              <a:rPr lang="en-CA" dirty="0"/>
              <a:t>Together, these 18 equations form a complete closed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These graphs show the baseline behaviour over time.</a:t>
            </a:r>
          </a:p>
          <a:p>
            <a:r>
              <a:rPr lang="en-CA" dirty="0"/>
              <a:t>Free integrins are consumed as they transition to bound states. Focal adhesions build up. G-actin decreases as stress fibres accumulate. Signalling proteins activate as expected from the cascade.</a:t>
            </a:r>
          </a:p>
          <a:p>
            <a:r>
              <a:rPr lang="en-CA" dirty="0"/>
              <a:t>One notable result — activated myosin reaches only about 2 to 3 percent of total myosin at steady state. The cross-linking reaction consumes it almost as fast as it's produced.</a:t>
            </a:r>
          </a:p>
          <a:p>
            <a:r>
              <a:rPr lang="en-CA" dirty="0"/>
              <a:t>The key point is that the system reaches a stable steady state, in real cells, this won’t happened, but the model is only intended to be used to capture the start of what the cells happened.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1520" y="1097280"/>
            <a:ext cx="7680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dirty="0">
                <a:solidFill>
                  <a:srgbClr val="F1F5F9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How Cells Feel</a:t>
            </a:r>
            <a:endParaRPr lang="en-US" sz="4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2011680"/>
            <a:ext cx="7680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20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Modelling Interactions of Cells</a:t>
            </a:r>
            <a:r>
              <a:rPr lang="en-US" sz="2200">
                <a:latin typeface="Palatino" pitchFamily="2" charset="77"/>
                <a:ea typeface="Palatino" pitchFamily="2" charset="77"/>
              </a:rPr>
              <a:t> </a:t>
            </a:r>
            <a:r>
              <a:rPr lang="en-US" sz="220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with Their Environment</a:t>
            </a:r>
            <a:endParaRPr lang="en-US" sz="22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1520" y="3063240"/>
            <a:ext cx="2743200" cy="0"/>
          </a:xfrm>
          <a:prstGeom prst="line">
            <a:avLst/>
          </a:prstGeom>
          <a:noFill/>
          <a:ln w="254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1520" y="3246120"/>
            <a:ext cx="7680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Directed Reading Program</a:t>
            </a:r>
            <a:endParaRPr lang="en-US" sz="1400" dirty="0">
              <a:latin typeface="Palatino" pitchFamily="2" charset="77"/>
              <a:ea typeface="Palatino" pitchFamily="2" charset="77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Mentor: Gordon Robert McNicol</a:t>
            </a:r>
            <a:endParaRPr lang="en-US" sz="1400" dirty="0">
              <a:latin typeface="Palatino" pitchFamily="2" charset="77"/>
              <a:ea typeface="Palatino" pitchFamily="2" charset="77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Mentees: Kris Zhang &amp; Margaret </a:t>
            </a:r>
            <a:r>
              <a:rPr lang="en-US" sz="1400" dirty="0" err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Puzio</a:t>
            </a:r>
            <a:endParaRPr lang="en-US" sz="1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731520" y="425196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4.1.2026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Sweep 1: δ — FA Feedback Strength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D0F0F7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>
                <a:solidFill>
                  <a:srgbClr val="0E7490"/>
                </a:solidFill>
                <a:latin typeface="Palatino" pitchFamily="2" charset="77"/>
                <a:ea typeface="Palatino" pitchFamily="2" charset="77"/>
                <a:cs typeface="Consolas" pitchFamily="34" charset="-120"/>
              </a:rPr>
              <a:t>kR+ = KR+(nB + δ nA)   |   Sweep: δ ∈ [0.1, 31.6]   |   Baseline: δ = 4 (dashed line)</a:t>
            </a:r>
            <a:endParaRPr lang="en-US" sz="100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280160"/>
            <a:ext cx="4251960" cy="233172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1280160"/>
            <a:ext cx="4251960" cy="2331720"/>
          </a:xfrm>
          <a:prstGeom prst="rect">
            <a:avLst/>
          </a:prstGeom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B4A2A3B5-554A-3D31-A196-471078C8FCDA}"/>
              </a:ext>
            </a:extLst>
          </p:cNvPr>
          <p:cNvSpPr/>
          <p:nvPr/>
        </p:nvSpPr>
        <p:spPr>
          <a:xfrm>
            <a:off x="649282" y="3749039"/>
            <a:ext cx="8046720" cy="1311691"/>
          </a:xfrm>
          <a:prstGeom prst="rect">
            <a:avLst/>
          </a:prstGeom>
          <a:solidFill>
            <a:srgbClr val="FEF2F2"/>
          </a:solidFill>
          <a:ln/>
          <a:effectLst>
            <a:outerShdw blurRad="50800" dist="12700" dir="81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FE4AD45E-73CC-93DE-FF0F-33B9253FBA6D}"/>
              </a:ext>
            </a:extLst>
          </p:cNvPr>
          <p:cNvSpPr/>
          <p:nvPr/>
        </p:nvSpPr>
        <p:spPr>
          <a:xfrm>
            <a:off x="576130" y="3749039"/>
            <a:ext cx="73152" cy="1311691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A443134C-1AA0-EAC0-0A09-345340878F25}"/>
              </a:ext>
            </a:extLst>
          </p:cNvPr>
          <p:cNvSpPr/>
          <p:nvPr/>
        </p:nvSpPr>
        <p:spPr>
          <a:xfrm>
            <a:off x="887026" y="3890772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δ  —  Internal feedback strength</a:t>
            </a:r>
            <a:endParaRPr lang="en-US" sz="1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8D23CBC3-4524-58BF-46A5-AC8085D46C97}"/>
              </a:ext>
            </a:extLst>
          </p:cNvPr>
          <p:cNvSpPr/>
          <p:nvPr/>
        </p:nvSpPr>
        <p:spPr>
          <a:xfrm>
            <a:off x="887026" y="4245575"/>
            <a:ext cx="74980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00" dirty="0" err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δ</a:t>
            </a:r>
            <a:r>
              <a:rPr lang="en-US" sz="11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 sits at the heart of the positive feedback loop. Changing it asks: how sensitive is the cell to its own signaling? Does the system need strong feedback to function, or is it robust?</a:t>
            </a:r>
            <a:endParaRPr lang="en-US" sz="11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F0B1EA2F-61A0-00BE-BA3D-15ED2B53C64D}"/>
              </a:ext>
            </a:extLst>
          </p:cNvPr>
          <p:cNvSpPr/>
          <p:nvPr/>
        </p:nvSpPr>
        <p:spPr>
          <a:xfrm>
            <a:off x="887026" y="4684486"/>
            <a:ext cx="78821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00" i="1" dirty="0">
                <a:solidFill>
                  <a:srgbClr val="B91C1C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Understanding feedback robustness matters for diseases where </a:t>
            </a:r>
            <a:r>
              <a:rPr lang="en-US" sz="1100" i="1" dirty="0" err="1">
                <a:solidFill>
                  <a:srgbClr val="B91C1C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signalling</a:t>
            </a:r>
            <a:r>
              <a:rPr lang="en-US" sz="1100" i="1" dirty="0">
                <a:solidFill>
                  <a:srgbClr val="B91C1C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 is dysregulated — e.g., fibrotic cells with high ROCK activity.</a:t>
            </a:r>
            <a:endParaRPr lang="en-US" sz="1100" dirty="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Sweep 2: ns0 — Substrate Ligand Density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D0F0F7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>
                <a:solidFill>
                  <a:srgbClr val="0E7490"/>
                </a:solidFill>
                <a:latin typeface="Palatino" pitchFamily="2" charset="77"/>
                <a:ea typeface="Palatino" pitchFamily="2" charset="77"/>
                <a:cs typeface="Consolas" pitchFamily="34" charset="-120"/>
              </a:rPr>
              <a:t>ECM binding site density   |   Sweep: ns0 ∈ [10, 10000]   |   Baseline: ns0 = 1000 (dashed line)</a:t>
            </a:r>
            <a:endParaRPr lang="en-US" sz="100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280160"/>
            <a:ext cx="4251960" cy="233172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1280160"/>
            <a:ext cx="4251960" cy="2331720"/>
          </a:xfrm>
          <a:prstGeom prst="rect">
            <a:avLst/>
          </a:prstGeom>
        </p:spPr>
      </p:pic>
      <p:sp>
        <p:nvSpPr>
          <p:cNvPr id="10" name="Shape 8">
            <a:extLst>
              <a:ext uri="{FF2B5EF4-FFF2-40B4-BE49-F238E27FC236}">
                <a16:creationId xmlns:a16="http://schemas.microsoft.com/office/drawing/2014/main" id="{E8563500-6044-EE0D-8959-6E216696C487}"/>
              </a:ext>
            </a:extLst>
          </p:cNvPr>
          <p:cNvSpPr/>
          <p:nvPr/>
        </p:nvSpPr>
        <p:spPr>
          <a:xfrm>
            <a:off x="455453" y="3755321"/>
            <a:ext cx="8046720" cy="1265996"/>
          </a:xfrm>
          <a:prstGeom prst="rect">
            <a:avLst/>
          </a:prstGeom>
          <a:solidFill>
            <a:srgbClr val="EFF6FF"/>
          </a:solidFill>
          <a:ln/>
          <a:effectLst>
            <a:outerShdw blurRad="50800" dist="12700" dir="81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9E1A5829-3A3C-9A06-BDB1-BC759ED9A16E}"/>
              </a:ext>
            </a:extLst>
          </p:cNvPr>
          <p:cNvSpPr/>
          <p:nvPr/>
        </p:nvSpPr>
        <p:spPr>
          <a:xfrm>
            <a:off x="455453" y="3744916"/>
            <a:ext cx="52728" cy="1276402"/>
          </a:xfrm>
          <a:prstGeom prst="rect">
            <a:avLst/>
          </a:prstGeom>
          <a:solidFill>
            <a:srgbClr val="1E40AF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3362DE16-E19E-98C6-958E-6724B9CECF9A}"/>
              </a:ext>
            </a:extLst>
          </p:cNvPr>
          <p:cNvSpPr/>
          <p:nvPr/>
        </p:nvSpPr>
        <p:spPr>
          <a:xfrm>
            <a:off x="729773" y="3801042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ns0  —  External environment (ECM density)</a:t>
            </a:r>
            <a:endParaRPr lang="en-US" sz="1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6E3CC54-1E03-6DCF-514F-73619451DB5C}"/>
              </a:ext>
            </a:extLst>
          </p:cNvPr>
          <p:cNvSpPr/>
          <p:nvPr/>
        </p:nvSpPr>
        <p:spPr>
          <a:xfrm>
            <a:off x="729773" y="4169664"/>
            <a:ext cx="74980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This is the upstream input the cell cannot control. Changing ns0 asks: what environmental conditions does the cell need to even begin </a:t>
            </a:r>
            <a:r>
              <a:rPr lang="en-US" sz="1100" dirty="0" err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mechanotransduction</a:t>
            </a:r>
            <a:r>
              <a:rPr lang="en-US" sz="11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?</a:t>
            </a:r>
            <a:endParaRPr lang="en-US" sz="11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CF6F656E-EC94-BED5-EF5D-E4DB5C65DDFA}"/>
              </a:ext>
            </a:extLst>
          </p:cNvPr>
          <p:cNvSpPr/>
          <p:nvPr/>
        </p:nvSpPr>
        <p:spPr>
          <a:xfrm>
            <a:off x="729773" y="4674925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00" i="1" dirty="0">
                <a:solidFill>
                  <a:srgbClr val="1E40AF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Directly relevant to tissue engineering — if you're designing scaffolds, you need to know the minimum ligand density for cell adhesion.</a:t>
            </a:r>
            <a:endParaRPr lang="en-US" sz="1100" dirty="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ROCK Inhibitor: Time-Series Response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1" y="1577009"/>
            <a:ext cx="4251960" cy="233172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009"/>
            <a:ext cx="4251960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Sweep 3: kIR+ — Inhibitor Dose-Response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D0F0F7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>
                <a:solidFill>
                  <a:srgbClr val="0E7490"/>
                </a:solidFill>
                <a:latin typeface="Palatino" pitchFamily="2" charset="77"/>
                <a:ea typeface="Palatino" pitchFamily="2" charset="77"/>
                <a:cs typeface="Consolas" pitchFamily="34" charset="-120"/>
              </a:rPr>
              <a:t>Inhibitor–ROCK binding rate   |   Sweep: kIR+ ∈ [0.01, 1000] μM⁻¹s⁻¹   |   Dashed = uninhibited baseline</a:t>
            </a:r>
            <a:endParaRPr lang="en-US" sz="100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280160"/>
            <a:ext cx="4251960" cy="233172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1280160"/>
            <a:ext cx="4251960" cy="2331720"/>
          </a:xfrm>
          <a:prstGeom prst="rect">
            <a:avLst/>
          </a:prstGeom>
        </p:spPr>
      </p:pic>
      <p:sp>
        <p:nvSpPr>
          <p:cNvPr id="10" name="Shape 13">
            <a:extLst>
              <a:ext uri="{FF2B5EF4-FFF2-40B4-BE49-F238E27FC236}">
                <a16:creationId xmlns:a16="http://schemas.microsoft.com/office/drawing/2014/main" id="{B1ABBB5E-7A44-8F6C-7F57-B48222E8D73C}"/>
              </a:ext>
            </a:extLst>
          </p:cNvPr>
          <p:cNvSpPr/>
          <p:nvPr/>
        </p:nvSpPr>
        <p:spPr>
          <a:xfrm>
            <a:off x="594360" y="3749040"/>
            <a:ext cx="8046720" cy="1088099"/>
          </a:xfrm>
          <a:prstGeom prst="rect">
            <a:avLst/>
          </a:prstGeom>
          <a:solidFill>
            <a:srgbClr val="FAF5FF"/>
          </a:solidFill>
          <a:ln/>
          <a:effectLst>
            <a:outerShdw blurRad="50800" dist="12700" dir="81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528E81F7-7B3E-2E46-621F-F199C1415995}"/>
              </a:ext>
            </a:extLst>
          </p:cNvPr>
          <p:cNvSpPr/>
          <p:nvPr/>
        </p:nvSpPr>
        <p:spPr>
          <a:xfrm>
            <a:off x="594360" y="3749039"/>
            <a:ext cx="73152" cy="1088099"/>
          </a:xfrm>
          <a:prstGeom prst="rect">
            <a:avLst/>
          </a:prstGeom>
          <a:solidFill>
            <a:srgbClr val="6B21A8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15">
            <a:extLst>
              <a:ext uri="{FF2B5EF4-FFF2-40B4-BE49-F238E27FC236}">
                <a16:creationId xmlns:a16="http://schemas.microsoft.com/office/drawing/2014/main" id="{DBE5C58D-62B3-FB89-8D67-5F06058C58F1}"/>
              </a:ext>
            </a:extLst>
          </p:cNvPr>
          <p:cNvSpPr/>
          <p:nvPr/>
        </p:nvSpPr>
        <p:spPr>
          <a:xfrm>
            <a:off x="868680" y="3794761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kIR+  —  Pharmacological perturbation</a:t>
            </a:r>
            <a:endParaRPr lang="en-US" sz="1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6">
            <a:extLst>
              <a:ext uri="{FF2B5EF4-FFF2-40B4-BE49-F238E27FC236}">
                <a16:creationId xmlns:a16="http://schemas.microsoft.com/office/drawing/2014/main" id="{FD9FBF0C-15AC-C123-7CBA-2FC7EA1B9B63}"/>
              </a:ext>
            </a:extLst>
          </p:cNvPr>
          <p:cNvSpPr/>
          <p:nvPr/>
        </p:nvSpPr>
        <p:spPr>
          <a:xfrm>
            <a:off x="868680" y="4116064"/>
            <a:ext cx="74980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ROCK inhibitors are real drugs used in research and clinical trials. This sweep asks: can we predict the dose-response curve from first principles?</a:t>
            </a:r>
            <a:endParaRPr lang="en-US" sz="11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7">
            <a:extLst>
              <a:ext uri="{FF2B5EF4-FFF2-40B4-BE49-F238E27FC236}">
                <a16:creationId xmlns:a16="http://schemas.microsoft.com/office/drawing/2014/main" id="{462DB433-B2F1-E0E0-BA60-072BD44FCB75}"/>
              </a:ext>
            </a:extLst>
          </p:cNvPr>
          <p:cNvSpPr/>
          <p:nvPr/>
        </p:nvSpPr>
        <p:spPr>
          <a:xfrm>
            <a:off x="868680" y="4458295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CA" sz="1100" i="0" u="none" strike="noStrike" dirty="0">
                <a:solidFill>
                  <a:srgbClr val="7030A0"/>
                </a:solidFill>
                <a:effectLst/>
                <a:latin typeface="Palatino" pitchFamily="2" charset="77"/>
                <a:ea typeface="Palatino" pitchFamily="2" charset="77"/>
              </a:rPr>
              <a:t>Experimental titration data for ROCK inhibitors exists — our predictions could be directly compared and tested.</a:t>
            </a:r>
            <a:endParaRPr lang="en-US" sz="1100" dirty="0">
              <a:solidFill>
                <a:srgbClr val="7030A0"/>
              </a:solidFill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Key Findings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94360" y="987552"/>
            <a:ext cx="384048" cy="384048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594360" y="98755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>
                <a:solidFill>
                  <a:srgbClr val="FFFFFF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1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43000" y="914400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δ — Internal feedback architecture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43000" y="1207008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10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Controls a positive feedback switch. The baseline δ = 4 sits in the saturated regime, meaning the cell is robust to small perturbations in feedback strength.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94360" y="1947672"/>
            <a:ext cx="384048" cy="384048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4360" y="194767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>
                <a:solidFill>
                  <a:srgbClr val="FFFFFF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2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43000" y="1874520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ns0 — External mechanical environment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143000" y="2167128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10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Acts as a gatekeeper. Below ~200 substrate sites, the entire mechanotransduction cascade is off. The steepest transition of all three sweeps, due to dual rescaling effects.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94360" y="2907792"/>
            <a:ext cx="384048" cy="384048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94360" y="290779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>
                <a:solidFill>
                  <a:srgbClr val="FFFFFF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3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43000" y="2834640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kIR+ — Pharmacological intervention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43000" y="3127248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10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ROCK inhibition reverses the adhered state dose-dependently. Integrins still bind but cannot mature — a specific prediction that could be tested microscopically.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94360" y="3867912"/>
            <a:ext cx="384048" cy="384048"/>
          </a:xfrm>
          <a:prstGeom prst="ellipse">
            <a:avLst/>
          </a:prstGeom>
          <a:solidFill>
            <a:srgbClr val="7C3AED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94360" y="386791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>
                <a:solidFill>
                  <a:srgbClr val="FFFFFF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✦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143000" y="3794760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Universal observation: Myosin II quasi-steady state</a:t>
            </a:r>
            <a:endParaRPr lang="en-US" sz="13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143000" y="4087368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10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Activated myosin stays at ~2–3% across ALL sweeps. It is consumed by the fast cross-linking reaction as fast as it is produced — a transient intermediate, not a bottleneck.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What This Tells Us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9601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>
                <a:solidFill>
                  <a:srgbClr val="0E7490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Why it matters</a:t>
            </a:r>
            <a:endParaRPr lang="en-US" sz="16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1520" y="1453896"/>
            <a:ext cx="109728" cy="109728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05840" y="1417320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15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The model predicts that cells operate as bistable switches — they are either fully adhered or not at all. There is no halfway state. This has direct implications for understanding how cells commit to adhesion.</a:t>
            </a:r>
            <a:endParaRPr lang="en-US" sz="11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24268" y="2606040"/>
            <a:ext cx="109728" cy="109728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05840" y="2606040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1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The threshold behavior of ns0 explains why cells fail to spread on poorly coated substrates — not because spreading is gradual, but because the feedback loop simply cannot ignite below a critical ligand density.</a:t>
            </a:r>
            <a:endParaRPr lang="en-US" sz="11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5799" y="3845052"/>
            <a:ext cx="109728" cy="109728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05840" y="3785616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1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The inhibitor results predict a specific, testable signature: ROCK-inhibited cells should show increased nascent adhesions but no focal adhesions. This could be verified by immunofluorescence microscopy.</a:t>
            </a:r>
            <a:endParaRPr lang="en-US" sz="11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754880" y="96012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>
                <a:solidFill>
                  <a:srgbClr val="0E7490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Broader significance</a:t>
            </a:r>
            <a:endParaRPr lang="en-US" sz="16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754880" y="1280159"/>
            <a:ext cx="3931920" cy="3863341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937760" y="1280158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Tissue engineering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937760" y="1575917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Knowing the ns0 threshold tells scaffold designers the minimum coating density required for cell adhesion — below this, no amount of signaling will help.</a:t>
            </a:r>
            <a:endParaRPr lang="en-US" sz="10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37760" y="2097125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Drug development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937760" y="2487168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The </a:t>
            </a:r>
            <a:r>
              <a:rPr lang="en-US" sz="1050" dirty="0" err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kIR</a:t>
            </a:r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+ dose-response curve provides a quantitative framework for predicting ROCK inhibitor efficacy. The two-decade transition width suggests a narrow therapeutic window.</a:t>
            </a:r>
            <a:endParaRPr lang="en-US" sz="10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937760" y="313229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Cancer biology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937760" y="3492222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 err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Tumour</a:t>
            </a:r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 cells often show altered </a:t>
            </a:r>
            <a:r>
              <a:rPr lang="en-US" sz="1050" dirty="0" err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mechanosensing</a:t>
            </a:r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. This model framework could be extended to predict how mutations in ROCK or integrin pathways shift the adhesion switch point.</a:t>
            </a:r>
            <a:endParaRPr lang="en-US" sz="10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937760" y="4137346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Mathematical insight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937760" y="4489704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The activated myosin quasi-steady state is a non-obvious prediction that emerges from the coupled dynamics — it shows why simple rate-limiting-step intuition can be misleading in feedback systems.</a:t>
            </a:r>
            <a:endParaRPr lang="en-US" sz="1050" dirty="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 b="1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1520" y="1371600"/>
            <a:ext cx="7680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>
                <a:solidFill>
                  <a:srgbClr val="F1F5F9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Thank You</a:t>
            </a:r>
            <a:endParaRPr lang="en-US" sz="4000" b="1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1520" y="2286000"/>
            <a:ext cx="2286000" cy="0"/>
          </a:xfrm>
          <a:prstGeom prst="line">
            <a:avLst/>
          </a:prstGeom>
          <a:noFill/>
          <a:ln w="254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 b="1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731520" y="256032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600" b="1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Mentor: Gordon Robert McNicol</a:t>
            </a:r>
            <a:endParaRPr lang="en-US" sz="1600" b="1">
              <a:latin typeface="Palatino" pitchFamily="2" charset="77"/>
              <a:ea typeface="Palatino" pitchFamily="2" charset="77"/>
            </a:endParaRPr>
          </a:p>
          <a:p>
            <a:pPr marL="0" indent="0" algn="l">
              <a:lnSpc>
                <a:spcPct val="135000"/>
              </a:lnSpc>
              <a:buNone/>
            </a:pPr>
            <a:r>
              <a:rPr lang="en-US" sz="1600" b="1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Presented by Kris Zhang &amp; Margaret Puzio</a:t>
            </a:r>
            <a:endParaRPr lang="en-US" sz="1600" b="1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731520" y="3458719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i="1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Questions?</a:t>
            </a:r>
            <a:endParaRPr lang="en-US" sz="2200" b="1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Why Mechanotransduction?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1520" y="1115568"/>
            <a:ext cx="128016" cy="128016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51560" y="1014984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Cells are not passive</a:t>
            </a:r>
            <a:endParaRPr lang="en-US" sz="15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51560" y="1231703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/>
              </a:rPr>
              <a:t>They actively sense and respond to the physical properties of their environment (e.g., ECM) — stiffness, geometry, etc. </a:t>
            </a:r>
            <a:endParaRPr lang="en-US" sz="1200" dirty="0">
              <a:solidFill>
                <a:srgbClr val="FF0000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31520" y="1862289"/>
            <a:ext cx="128016" cy="128016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51560" y="1761705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Mechanical cues drive cell fate</a:t>
            </a:r>
            <a:endParaRPr lang="en-US" sz="15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51560" y="2126373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/>
              </a:rPr>
              <a:t>Mesenchymal stem cells — multipotent progenitor cells that can differentiate into a variety of cell types — follow different lineages depending on substrate stiffness: soft substrates promote neurogenesis (the formation of brain tissue), while stiff substrates promote osteogenesis (the formation of bone).</a:t>
            </a:r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31520" y="2929108"/>
            <a:ext cx="128016" cy="128016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51560" y="2828524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Clinical relevance</a:t>
            </a:r>
            <a:endParaRPr lang="en-US" sz="15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51560" y="3121132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/>
              </a:rPr>
              <a:t>Mechanosensing is also implicated in fibrosis, cancer metastasis, and cardiovascular disease. Understanding the signaling pathways opens doors for targeted therapies.</a:t>
            </a:r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31520" y="3995928"/>
            <a:ext cx="128016" cy="128016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51560" y="3895344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Mathematical modelling</a:t>
            </a:r>
            <a:endParaRPr lang="en-US" sz="15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51560" y="4137526"/>
            <a:ext cx="7154743" cy="5990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/>
              </a:rPr>
              <a:t>The coupled biochemical-mechanical system is complex, and reduced systems consisting of only ODEs have been shown to capture must of the observed behavior of cell-substrate interaction.</a:t>
            </a:r>
            <a:endParaRPr lang="en-US" sz="1200" dirty="0">
              <a:solidFill>
                <a:schemeClr val="accent3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The Cell–ECM Interface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960120"/>
            <a:ext cx="5303520" cy="2926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943600" y="960120"/>
            <a:ext cx="292608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3"/>
          <p:cNvSpPr/>
          <p:nvPr/>
        </p:nvSpPr>
        <p:spPr>
          <a:xfrm>
            <a:off x="6126480" y="1097280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Integrins bind ECM ligands to form nascent adhesions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126480" y="1728216"/>
            <a:ext cx="2377440" cy="0"/>
          </a:xfrm>
          <a:prstGeom prst="line">
            <a:avLst/>
          </a:prstGeom>
          <a:noFill/>
          <a:ln w="6350">
            <a:solidFill>
              <a:srgbClr val="E8ECF1"/>
            </a:solidFill>
            <a:prstDash val="soli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26480" y="1783080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Adhesions mature into focal adhesions via stress fibre–mediated forces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126480" y="2414016"/>
            <a:ext cx="2377440" cy="0"/>
          </a:xfrm>
          <a:prstGeom prst="line">
            <a:avLst/>
          </a:prstGeom>
          <a:noFill/>
          <a:ln w="6350">
            <a:solidFill>
              <a:srgbClr val="E8ECF1"/>
            </a:solidFill>
            <a:prstDash val="soli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26480" y="2468880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Rho/ROCK signalling activates myosin II and suppresses actin depolymerisation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126480" y="3099816"/>
            <a:ext cx="2377440" cy="0"/>
          </a:xfrm>
          <a:prstGeom prst="line">
            <a:avLst/>
          </a:prstGeom>
          <a:noFill/>
          <a:ln w="6350">
            <a:solidFill>
              <a:srgbClr val="E8ECF1"/>
            </a:solidFill>
            <a:prstDash val="soli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126480" y="3154680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Positive feedback: FAs → ROCK → stress fibres → more FAs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The Reaction Network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68680"/>
            <a:ext cx="6217920" cy="3163824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675120" y="868680"/>
            <a:ext cx="2286000" cy="325526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766560" y="960120"/>
            <a:ext cx="201168" cy="201168"/>
          </a:xfrm>
          <a:prstGeom prst="rect">
            <a:avLst/>
          </a:prstGeom>
          <a:solidFill>
            <a:srgbClr val="FFB6C1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59168" y="9601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Intracellular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 5"/>
          <p:cNvSpPr/>
          <p:nvPr/>
        </p:nvSpPr>
        <p:spPr>
          <a:xfrm>
            <a:off x="6766560" y="1234440"/>
            <a:ext cx="20116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95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Actin monomers polymerise into filaments, then cross-link with myosin II to form contractile stress fibres.</a:t>
            </a:r>
            <a:endParaRPr lang="en-US" sz="9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766560" y="2103120"/>
            <a:ext cx="201168" cy="201168"/>
          </a:xfrm>
          <a:prstGeom prst="rect">
            <a:avLst/>
          </a:prstGeom>
          <a:solidFill>
            <a:srgbClr val="B0E0E6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059168" y="21031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Cell–ECM Boundary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766560" y="2377440"/>
            <a:ext cx="2011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95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Integrins switch affinity, bind ligands to form nascent adhesions, then mature into focal adhesions via vinculin recruitment.</a:t>
            </a:r>
            <a:endParaRPr lang="en-US" sz="9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766560" y="3291840"/>
            <a:ext cx="201168" cy="201168"/>
          </a:xfrm>
          <a:prstGeom prst="rect">
            <a:avLst/>
          </a:prstGeom>
          <a:solidFill>
            <a:srgbClr val="90EE90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059168" y="329184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Feedback (dashed)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766560" y="3547872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95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Signalling proteins couple both sides: SFs drive adhesion maturation, and adhesions drive signalling.</a:t>
            </a:r>
            <a:endParaRPr lang="en-US" sz="95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The Signaling Cascade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68680"/>
            <a:ext cx="6400800" cy="27706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0" y="685800"/>
            <a:ext cx="2103120" cy="301998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49440" y="914400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>
                <a:solidFill>
                  <a:srgbClr val="0E7490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How ROCK drives the system</a:t>
            </a:r>
            <a:endParaRPr lang="en-US" sz="11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 4"/>
          <p:cNvSpPr/>
          <p:nvPr/>
        </p:nvSpPr>
        <p:spPr>
          <a:xfrm>
            <a:off x="6949440" y="1261872"/>
            <a:ext cx="228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1.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 5"/>
          <p:cNvSpPr/>
          <p:nvPr/>
        </p:nvSpPr>
        <p:spPr>
          <a:xfrm>
            <a:off x="7178040" y="126187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Adhesion maturation activates Rho → ROCK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 6"/>
          <p:cNvSpPr/>
          <p:nvPr/>
        </p:nvSpPr>
        <p:spPr>
          <a:xfrm>
            <a:off x="6949440" y="1627632"/>
            <a:ext cx="228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2.</a:t>
            </a:r>
            <a:endParaRPr lang="en-US" sz="9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178040" y="1708115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ROCK phosphorylates cofilin: reduces F-actin depolymerization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49440" y="2160587"/>
            <a:ext cx="228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3.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178040" y="2156054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ROCK phosphorylates MLCP: reduces myosin inactivation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948138" y="2510861"/>
            <a:ext cx="228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4.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178040" y="2526701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ROCK phosphorylates MLCK: increases myosin activation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949440" y="2899879"/>
            <a:ext cx="228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5.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178040" y="2892815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mDia1 activation: increases actin polymerization rate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949440" y="3307842"/>
            <a:ext cx="228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0891B2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6.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178040" y="3343747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5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Net result: more stress fibers → more adhesion maturation</a:t>
            </a:r>
            <a:endParaRPr lang="en-US" sz="95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274320" y="3881628"/>
            <a:ext cx="8595360" cy="1078992"/>
          </a:xfrm>
          <a:prstGeom prst="rect">
            <a:avLst/>
          </a:prstGeom>
          <a:solidFill>
            <a:srgbClr val="D0F0F7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57200" y="4069079"/>
            <a:ext cx="8229600" cy="708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latin typeface="Palatino" pitchFamily="2" charset="77"/>
                <a:ea typeface="Palatino" pitchFamily="2" charset="77"/>
                <a:cs typeface="Calibri"/>
              </a:rPr>
              <a:t>This cascade is captured by a system of 18 coupled ODEs, where each arrow represents a reaction rate that feeds back into the system. </a:t>
            </a:r>
          </a:p>
          <a:p>
            <a:pPr marL="0" indent="0" algn="ctr">
              <a:buNone/>
            </a:pPr>
            <a:endParaRPr lang="en-US" sz="11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 algn="ctr">
              <a:buNone/>
            </a:pPr>
            <a:r>
              <a:rPr lang="en-US" sz="1100" dirty="0">
                <a:latin typeface="Palatino" pitchFamily="2" charset="77"/>
                <a:ea typeface="Palatino" pitchFamily="2" charset="77"/>
                <a:cs typeface="Calibri"/>
              </a:rPr>
              <a:t>Since stretch and forces are not explicitly modelled, adhesion maturation is instead driven by stress fibers concentration as a mechanical proxy.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The Mathematical Model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9601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18 coupled ODEs describing:</a:t>
            </a:r>
            <a:endParaRPr lang="en-US" sz="14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73152" cy="45720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960120" y="141732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Cytoskeleton (3 </a:t>
            </a:r>
            <a:r>
              <a:rPr lang="en-US" sz="1200" dirty="0" err="1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eqs</a:t>
            </a: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)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0120" y="164592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G-actin, F-actin, VSFs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31520" y="2011680"/>
            <a:ext cx="73152" cy="45720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960120" y="201168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Myosin II (2 eqs)</a:t>
            </a:r>
            <a:endParaRPr lang="en-US" sz="120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60120" y="224028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Inactive &amp; activated myosin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1520" y="2606040"/>
            <a:ext cx="73152" cy="45720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60120" y="2555748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Adhesion (5 </a:t>
            </a:r>
            <a:r>
              <a:rPr lang="en-US" sz="1200" dirty="0" err="1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eqs</a:t>
            </a: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)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60120" y="283464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/>
              </a:rPr>
              <a:t>Free, high-affinity, bound integrins, FAs, substrate sites, ligands</a:t>
            </a:r>
            <a:endParaRPr lang="en-US" sz="105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31520" y="3200400"/>
            <a:ext cx="73152" cy="45720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60120" y="320040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Signaling (8 </a:t>
            </a:r>
            <a:r>
              <a:rPr lang="en-US" sz="1200" dirty="0" err="1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eqs</a:t>
            </a:r>
            <a:r>
              <a:rPr lang="en-US" sz="1200" dirty="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)</a:t>
            </a:r>
            <a:endParaRPr lang="en-US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60120" y="3429000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>
                <a:solidFill>
                  <a:srgbClr val="64748B"/>
                </a:solidFill>
                <a:latin typeface="Palatino" pitchFamily="2" charset="77"/>
                <a:ea typeface="Palatino" pitchFamily="2" charset="77"/>
                <a:cs typeface="Calibri" pitchFamily="34" charset="-120"/>
              </a:rPr>
              <a:t>ROCK, MLCP, MLCK, cofilin (each active/inactive)</a:t>
            </a:r>
            <a:endParaRPr lang="en-US" sz="105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6" name="Picture 25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BAC9ECBA-532A-8C5C-9F82-165D4B41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183933"/>
            <a:ext cx="4627718" cy="2442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Picture 2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BEA8111F-00DE-09E2-1652-9F54AB5F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260455" cy="5353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652C4-4180-F075-D292-A5ED768980EB}"/>
              </a:ext>
            </a:extLst>
          </p:cNvPr>
          <p:cNvSpPr/>
          <p:nvPr/>
        </p:nvSpPr>
        <p:spPr>
          <a:xfrm>
            <a:off x="0" y="0"/>
            <a:ext cx="10247586" cy="45719"/>
          </a:xfrm>
          <a:prstGeom prst="rect">
            <a:avLst/>
          </a:prstGeom>
          <a:solidFill>
            <a:srgbClr val="01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0F2653-F39F-5F11-B1C3-12FBE81E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394" y="-269099"/>
            <a:ext cx="9394670" cy="5124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4C3B1E-F186-2C72-3990-102C7387EE61}"/>
              </a:ext>
            </a:extLst>
          </p:cNvPr>
          <p:cNvSpPr/>
          <p:nvPr/>
        </p:nvSpPr>
        <p:spPr>
          <a:xfrm>
            <a:off x="-70946" y="55180"/>
            <a:ext cx="9329245" cy="137948"/>
          </a:xfrm>
          <a:prstGeom prst="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>
                <a:solidFill>
                  <a:srgbClr val="1E293B"/>
                </a:solidFill>
                <a:latin typeface="Palatino" pitchFamily="2" charset="77"/>
                <a:ea typeface="Palatino" pitchFamily="2" charset="77"/>
                <a:cs typeface="Georgia" pitchFamily="34" charset="-120"/>
              </a:rPr>
              <a:t>Baseline: Adhesion &amp; Cytoskeleton Assembly</a:t>
            </a:r>
            <a:endParaRPr lang="en-US" sz="240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0" y="654058"/>
            <a:ext cx="3937058" cy="215903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239" y="654058"/>
            <a:ext cx="3937058" cy="2159032"/>
          </a:xfrm>
          <a:prstGeom prst="rect">
            <a:avLst/>
          </a:prstGeom>
        </p:spPr>
      </p:pic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70125913-19B9-31B1-C1CC-F67A4575C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00" y="2888295"/>
            <a:ext cx="3937060" cy="2159033"/>
          </a:xfrm>
          <a:prstGeom prst="rect">
            <a:avLst/>
          </a:prstGeom>
        </p:spPr>
      </p:pic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581C7A4E-384E-6375-D67F-42733EEDD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39" y="2888295"/>
            <a:ext cx="3937058" cy="2159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2731</Words>
  <Application>Microsoft Macintosh PowerPoint</Application>
  <PresentationFormat>On-screen Show (16:9)</PresentationFormat>
  <Paragraphs>190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Cells Feel: Modelling Interactions of Cells with Their Environment</dc:title>
  <dc:subject>PptxGenJS Presentation</dc:subject>
  <dc:creator>DRP Team</dc:creator>
  <cp:lastModifiedBy>Kris Zhang</cp:lastModifiedBy>
  <cp:revision>34</cp:revision>
  <dcterms:created xsi:type="dcterms:W3CDTF">2026-03-19T08:15:45Z</dcterms:created>
  <dcterms:modified xsi:type="dcterms:W3CDTF">2026-03-30T17:35:11Z</dcterms:modified>
</cp:coreProperties>
</file>