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90" r:id="rId4"/>
    <p:sldId id="322" r:id="rId5"/>
    <p:sldId id="292" r:id="rId6"/>
    <p:sldId id="293" r:id="rId7"/>
    <p:sldId id="294" r:id="rId8"/>
    <p:sldId id="295" r:id="rId9"/>
    <p:sldId id="296" r:id="rId10"/>
    <p:sldId id="297" r:id="rId11"/>
    <p:sldId id="329" r:id="rId12"/>
    <p:sldId id="305" r:id="rId13"/>
    <p:sldId id="298" r:id="rId14"/>
    <p:sldId id="330" r:id="rId15"/>
    <p:sldId id="299" r:id="rId16"/>
    <p:sldId id="300" r:id="rId17"/>
    <p:sldId id="306" r:id="rId18"/>
    <p:sldId id="303" r:id="rId19"/>
    <p:sldId id="307" r:id="rId20"/>
    <p:sldId id="308" r:id="rId21"/>
    <p:sldId id="301" r:id="rId22"/>
    <p:sldId id="302" r:id="rId23"/>
    <p:sldId id="309" r:id="rId24"/>
    <p:sldId id="311" r:id="rId25"/>
    <p:sldId id="313" r:id="rId26"/>
    <p:sldId id="312" r:id="rId27"/>
    <p:sldId id="310" r:id="rId28"/>
    <p:sldId id="314" r:id="rId29"/>
    <p:sldId id="331" r:id="rId30"/>
    <p:sldId id="315" r:id="rId31"/>
    <p:sldId id="316" r:id="rId32"/>
    <p:sldId id="317" r:id="rId33"/>
    <p:sldId id="324" r:id="rId34"/>
    <p:sldId id="321" r:id="rId35"/>
    <p:sldId id="304" r:id="rId36"/>
    <p:sldId id="320" r:id="rId37"/>
    <p:sldId id="318" r:id="rId38"/>
    <p:sldId id="323" r:id="rId39"/>
    <p:sldId id="327" r:id="rId40"/>
    <p:sldId id="326" r:id="rId41"/>
    <p:sldId id="325"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4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16721B-0FA6-8C4C-9BEC-7C4238599BB0}" v="2857" dt="2024-11-30T03:27:42.110"/>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6"/>
  </p:normalViewPr>
  <p:slideViewPr>
    <p:cSldViewPr snapToGrid="0">
      <p:cViewPr varScale="1">
        <p:scale>
          <a:sx n="169" d="100"/>
          <a:sy n="169" d="100"/>
        </p:scale>
        <p:origin x="21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6" Type="http://schemas.openxmlformats.org/officeDocument/2006/relationships/image" Target="../media/image17.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6" Type="http://schemas.openxmlformats.org/officeDocument/2006/relationships/image" Target="../media/image17.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B39DB2-CFBF-4DA9-9CF1-BAFF9BDA1E86}"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A56145BF-BEF7-49A7-BCE5-DB721C46E155}">
      <dgm:prSet custT="1"/>
      <dgm:spPr/>
      <dgm:t>
        <a:bodyPr/>
        <a:lstStyle/>
        <a:p>
          <a:pPr>
            <a:lnSpc>
              <a:spcPct val="100000"/>
            </a:lnSpc>
            <a:defRPr cap="all"/>
          </a:pPr>
          <a:r>
            <a:rPr lang="en-CA" sz="1600" b="1" i="0">
              <a:solidFill>
                <a:schemeClr val="bg1"/>
              </a:solidFill>
              <a:latin typeface="Futura Condensed ExtraBold" panose="020B0602020204020303" pitchFamily="34" charset="-79"/>
              <a:cs typeface="Futura Condensed ExtraBold" panose="020B0602020204020303" pitchFamily="34" charset="-79"/>
            </a:rPr>
            <a:t>Motivation</a:t>
          </a:r>
          <a:endParaRPr lang="en-US" sz="1600" b="1" i="0">
            <a:solidFill>
              <a:schemeClr val="bg1"/>
            </a:solidFill>
            <a:latin typeface="Futura Condensed ExtraBold" panose="020B0602020204020303" pitchFamily="34" charset="-79"/>
            <a:cs typeface="Futura Condensed ExtraBold" panose="020B0602020204020303" pitchFamily="34" charset="-79"/>
          </a:endParaRPr>
        </a:p>
      </dgm:t>
    </dgm:pt>
    <dgm:pt modelId="{8B34842B-0B6C-47D9-AF5B-2F3F8F802530}" type="parTrans" cxnId="{CC11CF55-407B-4383-A886-107EE9B3DAF7}">
      <dgm:prSet/>
      <dgm:spPr/>
      <dgm:t>
        <a:bodyPr/>
        <a:lstStyle/>
        <a:p>
          <a:endParaRPr lang="en-US"/>
        </a:p>
      </dgm:t>
    </dgm:pt>
    <dgm:pt modelId="{D1B64403-8552-4EEF-BEBE-1C5AF66992AA}" type="sibTrans" cxnId="{CC11CF55-407B-4383-A886-107EE9B3DAF7}">
      <dgm:prSet/>
      <dgm:spPr/>
      <dgm:t>
        <a:bodyPr/>
        <a:lstStyle/>
        <a:p>
          <a:endParaRPr lang="en-US"/>
        </a:p>
      </dgm:t>
    </dgm:pt>
    <dgm:pt modelId="{05B04C95-BA85-4E66-A292-E30181F27293}">
      <dgm:prSet custT="1"/>
      <dgm:spPr/>
      <dgm:t>
        <a:bodyPr/>
        <a:lstStyle/>
        <a:p>
          <a:pPr>
            <a:lnSpc>
              <a:spcPct val="100000"/>
            </a:lnSpc>
            <a:defRPr cap="all"/>
          </a:pPr>
          <a:r>
            <a:rPr lang="en-CA" sz="1600" b="1" i="0">
              <a:solidFill>
                <a:schemeClr val="bg1"/>
              </a:solidFill>
              <a:latin typeface="Futura Condensed ExtraBold" panose="020B0602020204020303" pitchFamily="34" charset="-79"/>
              <a:cs typeface="Futura Condensed ExtraBold" panose="020B0602020204020303" pitchFamily="34" charset="-79"/>
            </a:rPr>
            <a:t>dataset description </a:t>
          </a:r>
          <a:endParaRPr lang="en-US" sz="1600" b="1" i="0">
            <a:solidFill>
              <a:schemeClr val="bg1"/>
            </a:solidFill>
            <a:latin typeface="Futura Condensed ExtraBold" panose="020B0602020204020303" pitchFamily="34" charset="-79"/>
            <a:cs typeface="Futura Condensed ExtraBold" panose="020B0602020204020303" pitchFamily="34" charset="-79"/>
          </a:endParaRPr>
        </a:p>
      </dgm:t>
    </dgm:pt>
    <dgm:pt modelId="{9D309CA5-0911-4252-9392-DC76DA8FB7A3}" type="parTrans" cxnId="{A0A939C2-A588-4BDC-AEC8-F11A75715714}">
      <dgm:prSet/>
      <dgm:spPr/>
      <dgm:t>
        <a:bodyPr/>
        <a:lstStyle/>
        <a:p>
          <a:endParaRPr lang="en-US"/>
        </a:p>
      </dgm:t>
    </dgm:pt>
    <dgm:pt modelId="{5DBA6652-B149-42F3-8DA5-157E2C5C636E}" type="sibTrans" cxnId="{A0A939C2-A588-4BDC-AEC8-F11A75715714}">
      <dgm:prSet/>
      <dgm:spPr/>
      <dgm:t>
        <a:bodyPr/>
        <a:lstStyle/>
        <a:p>
          <a:endParaRPr lang="en-US"/>
        </a:p>
      </dgm:t>
    </dgm:pt>
    <dgm:pt modelId="{EE2A7D38-129E-47E3-A3F3-4588ED467E3C}">
      <dgm:prSet custT="1"/>
      <dgm:spPr/>
      <dgm:t>
        <a:bodyPr/>
        <a:lstStyle/>
        <a:p>
          <a:pPr>
            <a:lnSpc>
              <a:spcPct val="100000"/>
            </a:lnSpc>
            <a:defRPr cap="all"/>
          </a:pPr>
          <a:r>
            <a:rPr lang="en-CA" sz="1600" b="1" i="0">
              <a:solidFill>
                <a:schemeClr val="bg1"/>
              </a:solidFill>
              <a:latin typeface="Futura Condensed ExtraBold" panose="020B0602020204020303" pitchFamily="34" charset="-79"/>
              <a:cs typeface="Futura Condensed ExtraBold" panose="020B0602020204020303" pitchFamily="34" charset="-79"/>
            </a:rPr>
            <a:t>Data Checking</a:t>
          </a:r>
          <a:endParaRPr lang="en-US" sz="1600" b="1" i="0">
            <a:solidFill>
              <a:schemeClr val="bg1"/>
            </a:solidFill>
            <a:latin typeface="Futura Condensed ExtraBold" panose="020B0602020204020303" pitchFamily="34" charset="-79"/>
            <a:cs typeface="Futura Condensed ExtraBold" panose="020B0602020204020303" pitchFamily="34" charset="-79"/>
          </a:endParaRPr>
        </a:p>
      </dgm:t>
    </dgm:pt>
    <dgm:pt modelId="{DC98517E-193D-4557-B2E3-669BDE9B10D8}" type="parTrans" cxnId="{B321EFB1-11C4-426E-B327-8F6C19D0F1DD}">
      <dgm:prSet/>
      <dgm:spPr/>
      <dgm:t>
        <a:bodyPr/>
        <a:lstStyle/>
        <a:p>
          <a:endParaRPr lang="en-US"/>
        </a:p>
      </dgm:t>
    </dgm:pt>
    <dgm:pt modelId="{A26A2E3C-2B6B-49C6-A1F0-44F9556F893E}" type="sibTrans" cxnId="{B321EFB1-11C4-426E-B327-8F6C19D0F1DD}">
      <dgm:prSet/>
      <dgm:spPr/>
      <dgm:t>
        <a:bodyPr/>
        <a:lstStyle/>
        <a:p>
          <a:endParaRPr lang="en-US"/>
        </a:p>
      </dgm:t>
    </dgm:pt>
    <dgm:pt modelId="{93309C79-34C1-4C6C-A92D-AB4ADEBCF320}">
      <dgm:prSet custT="1"/>
      <dgm:spPr/>
      <dgm:t>
        <a:bodyPr/>
        <a:lstStyle/>
        <a:p>
          <a:pPr>
            <a:lnSpc>
              <a:spcPct val="100000"/>
            </a:lnSpc>
            <a:defRPr cap="all"/>
          </a:pPr>
          <a:r>
            <a:rPr lang="en-CA" sz="1600" b="1" i="0">
              <a:solidFill>
                <a:schemeClr val="bg1"/>
              </a:solidFill>
              <a:latin typeface="Futura Condensed ExtraBold" panose="020B0602020204020303" pitchFamily="34" charset="-79"/>
              <a:cs typeface="Futura Condensed ExtraBold" panose="020B0602020204020303" pitchFamily="34" charset="-79"/>
            </a:rPr>
            <a:t>Model selection</a:t>
          </a:r>
          <a:endParaRPr lang="en-US" sz="1600" b="1" i="0">
            <a:solidFill>
              <a:schemeClr val="bg1"/>
            </a:solidFill>
            <a:latin typeface="Futura Condensed ExtraBold" panose="020B0602020204020303" pitchFamily="34" charset="-79"/>
            <a:cs typeface="Futura Condensed ExtraBold" panose="020B0602020204020303" pitchFamily="34" charset="-79"/>
          </a:endParaRPr>
        </a:p>
      </dgm:t>
    </dgm:pt>
    <dgm:pt modelId="{147D27E1-7F79-478B-93A9-B2C256C7981B}" type="parTrans" cxnId="{740D1E7E-1864-4032-8F20-71F3F3964B4A}">
      <dgm:prSet/>
      <dgm:spPr/>
      <dgm:t>
        <a:bodyPr/>
        <a:lstStyle/>
        <a:p>
          <a:endParaRPr lang="en-US"/>
        </a:p>
      </dgm:t>
    </dgm:pt>
    <dgm:pt modelId="{16165495-F35C-4E99-B5EE-E706BE818A93}" type="sibTrans" cxnId="{740D1E7E-1864-4032-8F20-71F3F3964B4A}">
      <dgm:prSet/>
      <dgm:spPr/>
      <dgm:t>
        <a:bodyPr/>
        <a:lstStyle/>
        <a:p>
          <a:endParaRPr lang="en-US"/>
        </a:p>
      </dgm:t>
    </dgm:pt>
    <dgm:pt modelId="{F732A887-4CBC-40C1-B076-A66927A0E8A3}">
      <dgm:prSet custT="1"/>
      <dgm:spPr/>
      <dgm:t>
        <a:bodyPr/>
        <a:lstStyle/>
        <a:p>
          <a:pPr>
            <a:lnSpc>
              <a:spcPct val="100000"/>
            </a:lnSpc>
            <a:defRPr cap="all"/>
          </a:pPr>
          <a:r>
            <a:rPr lang="en-CA" sz="1600" b="1" i="0">
              <a:solidFill>
                <a:schemeClr val="bg1"/>
              </a:solidFill>
              <a:latin typeface="Futura Condensed ExtraBold" panose="020B0602020204020303" pitchFamily="34" charset="-79"/>
              <a:cs typeface="Futura Condensed ExtraBold" panose="020B0602020204020303" pitchFamily="34" charset="-79"/>
            </a:rPr>
            <a:t>Model checking</a:t>
          </a:r>
          <a:endParaRPr lang="en-US" sz="1600" b="1" i="0">
            <a:solidFill>
              <a:schemeClr val="bg1"/>
            </a:solidFill>
            <a:latin typeface="Futura Condensed ExtraBold" panose="020B0602020204020303" pitchFamily="34" charset="-79"/>
            <a:cs typeface="Futura Condensed ExtraBold" panose="020B0602020204020303" pitchFamily="34" charset="-79"/>
          </a:endParaRPr>
        </a:p>
      </dgm:t>
    </dgm:pt>
    <dgm:pt modelId="{685D4031-AFB2-4DD9-90BC-6259A05C5111}" type="parTrans" cxnId="{3D7215F8-1E79-4D0A-A439-99C315DF2393}">
      <dgm:prSet/>
      <dgm:spPr/>
      <dgm:t>
        <a:bodyPr/>
        <a:lstStyle/>
        <a:p>
          <a:endParaRPr lang="en-US"/>
        </a:p>
      </dgm:t>
    </dgm:pt>
    <dgm:pt modelId="{12864EFB-4878-473E-8D90-609B3D7EF286}" type="sibTrans" cxnId="{3D7215F8-1E79-4D0A-A439-99C315DF2393}">
      <dgm:prSet/>
      <dgm:spPr/>
      <dgm:t>
        <a:bodyPr/>
        <a:lstStyle/>
        <a:p>
          <a:endParaRPr lang="en-US"/>
        </a:p>
      </dgm:t>
    </dgm:pt>
    <dgm:pt modelId="{91108EEC-7E11-44FF-9E13-808FD98CF335}">
      <dgm:prSet custT="1"/>
      <dgm:spPr/>
      <dgm:t>
        <a:bodyPr/>
        <a:lstStyle/>
        <a:p>
          <a:pPr>
            <a:lnSpc>
              <a:spcPct val="100000"/>
            </a:lnSpc>
            <a:defRPr cap="all"/>
          </a:pPr>
          <a:r>
            <a:rPr lang="en-CA" sz="1600" b="1" i="0">
              <a:solidFill>
                <a:schemeClr val="bg1"/>
              </a:solidFill>
              <a:latin typeface="Futura Condensed ExtraBold" panose="020B0602020204020303" pitchFamily="34" charset="-79"/>
              <a:cs typeface="Futura Condensed ExtraBold" panose="020B0602020204020303" pitchFamily="34" charset="-79"/>
            </a:rPr>
            <a:t>Applications</a:t>
          </a:r>
          <a:endParaRPr lang="en-US" sz="1600" b="1" i="0">
            <a:solidFill>
              <a:schemeClr val="bg1"/>
            </a:solidFill>
            <a:latin typeface="Futura Condensed ExtraBold" panose="020B0602020204020303" pitchFamily="34" charset="-79"/>
            <a:cs typeface="Futura Condensed ExtraBold" panose="020B0602020204020303" pitchFamily="34" charset="-79"/>
          </a:endParaRPr>
        </a:p>
      </dgm:t>
    </dgm:pt>
    <dgm:pt modelId="{E165C13D-3543-46AA-906E-0497A3BE3C3D}" type="parTrans" cxnId="{F846A626-8932-424C-B7ED-C087553D365F}">
      <dgm:prSet/>
      <dgm:spPr/>
      <dgm:t>
        <a:bodyPr/>
        <a:lstStyle/>
        <a:p>
          <a:endParaRPr lang="en-US"/>
        </a:p>
      </dgm:t>
    </dgm:pt>
    <dgm:pt modelId="{663277B5-A358-44FF-9489-9998F73889BF}" type="sibTrans" cxnId="{F846A626-8932-424C-B7ED-C087553D365F}">
      <dgm:prSet/>
      <dgm:spPr/>
      <dgm:t>
        <a:bodyPr/>
        <a:lstStyle/>
        <a:p>
          <a:endParaRPr lang="en-US"/>
        </a:p>
      </dgm:t>
    </dgm:pt>
    <dgm:pt modelId="{217EB36C-BD6B-4A55-9416-631357684B4C}">
      <dgm:prSet custT="1"/>
      <dgm:spPr/>
      <dgm:t>
        <a:bodyPr/>
        <a:lstStyle/>
        <a:p>
          <a:pPr>
            <a:lnSpc>
              <a:spcPct val="100000"/>
            </a:lnSpc>
            <a:defRPr cap="all"/>
          </a:pPr>
          <a:r>
            <a:rPr lang="en-CA" sz="1600" b="1" i="0">
              <a:solidFill>
                <a:schemeClr val="bg1"/>
              </a:solidFill>
              <a:latin typeface="Futura Condensed ExtraBold" panose="020B0602020204020303" pitchFamily="34" charset="-79"/>
              <a:cs typeface="Futura Condensed ExtraBold" panose="020B0602020204020303" pitchFamily="34" charset="-79"/>
            </a:rPr>
            <a:t>Conclusion</a:t>
          </a:r>
          <a:br>
            <a:rPr lang="en-CA" sz="1600" b="1" i="0">
              <a:solidFill>
                <a:schemeClr val="bg1"/>
              </a:solidFill>
              <a:latin typeface="Futura Condensed ExtraBold" panose="020B0602020204020303" pitchFamily="34" charset="-79"/>
              <a:cs typeface="Futura Condensed ExtraBold" panose="020B0602020204020303" pitchFamily="34" charset="-79"/>
            </a:rPr>
          </a:br>
          <a:br>
            <a:rPr lang="en-CA" sz="1600" b="1" i="0">
              <a:solidFill>
                <a:schemeClr val="bg1"/>
              </a:solidFill>
              <a:latin typeface="Futura Condensed ExtraBold" panose="020B0602020204020303" pitchFamily="34" charset="-79"/>
              <a:cs typeface="Futura Condensed ExtraBold" panose="020B0602020204020303" pitchFamily="34" charset="-79"/>
            </a:rPr>
          </a:br>
          <a:endParaRPr lang="en-US" sz="1600" b="1" i="0">
            <a:solidFill>
              <a:schemeClr val="bg1"/>
            </a:solidFill>
            <a:latin typeface="Futura Condensed ExtraBold" panose="020B0602020204020303" pitchFamily="34" charset="-79"/>
            <a:cs typeface="Futura Condensed ExtraBold" panose="020B0602020204020303" pitchFamily="34" charset="-79"/>
          </a:endParaRPr>
        </a:p>
      </dgm:t>
    </dgm:pt>
    <dgm:pt modelId="{11689A20-D321-465A-A223-2A145BF09E01}" type="parTrans" cxnId="{21119DDB-B9C5-45D1-A701-B4A8EB0C49EF}">
      <dgm:prSet/>
      <dgm:spPr/>
      <dgm:t>
        <a:bodyPr/>
        <a:lstStyle/>
        <a:p>
          <a:endParaRPr lang="en-US"/>
        </a:p>
      </dgm:t>
    </dgm:pt>
    <dgm:pt modelId="{78E7E85C-8456-4826-A56A-3FB889247AA2}" type="sibTrans" cxnId="{21119DDB-B9C5-45D1-A701-B4A8EB0C49EF}">
      <dgm:prSet/>
      <dgm:spPr/>
      <dgm:t>
        <a:bodyPr/>
        <a:lstStyle/>
        <a:p>
          <a:endParaRPr lang="en-US"/>
        </a:p>
      </dgm:t>
    </dgm:pt>
    <dgm:pt modelId="{DFAC4D64-2722-8F49-8B7D-8DA1C61087C2}">
      <dgm:prSet custT="1"/>
      <dgm:spPr/>
      <dgm:t>
        <a:bodyPr anchor="t"/>
        <a:lstStyle/>
        <a:p>
          <a:pPr>
            <a:lnSpc>
              <a:spcPct val="100000"/>
            </a:lnSpc>
            <a:defRPr cap="all"/>
          </a:pPr>
          <a:r>
            <a:rPr lang="en-US" sz="1600" b="1" i="0">
              <a:solidFill>
                <a:schemeClr val="bg1"/>
              </a:solidFill>
              <a:latin typeface="Futura Condensed ExtraBold" panose="020B0602020204020303" pitchFamily="34" charset="-79"/>
              <a:cs typeface="Futura Condensed ExtraBold" panose="020B0602020204020303" pitchFamily="34" charset="-79"/>
            </a:rPr>
            <a:t>Introduction of topic</a:t>
          </a:r>
        </a:p>
      </dgm:t>
    </dgm:pt>
    <dgm:pt modelId="{2B31FB95-9D35-7945-B94B-67F8340D5DB9}" type="parTrans" cxnId="{4F9A3276-BEFD-4040-B338-37F899824AF4}">
      <dgm:prSet/>
      <dgm:spPr/>
      <dgm:t>
        <a:bodyPr/>
        <a:lstStyle/>
        <a:p>
          <a:endParaRPr lang="en-US"/>
        </a:p>
      </dgm:t>
    </dgm:pt>
    <dgm:pt modelId="{F87A33D2-9ADC-1445-962A-ABF9CA2A3647}" type="sibTrans" cxnId="{4F9A3276-BEFD-4040-B338-37F899824AF4}">
      <dgm:prSet/>
      <dgm:spPr/>
      <dgm:t>
        <a:bodyPr/>
        <a:lstStyle/>
        <a:p>
          <a:endParaRPr lang="en-US"/>
        </a:p>
      </dgm:t>
    </dgm:pt>
    <dgm:pt modelId="{662FF5B9-AF6A-473D-8EAE-FC7C198A26AB}" type="pres">
      <dgm:prSet presAssocID="{75B39DB2-CFBF-4DA9-9CF1-BAFF9BDA1E86}" presName="root" presStyleCnt="0">
        <dgm:presLayoutVars>
          <dgm:dir/>
          <dgm:resizeHandles val="exact"/>
        </dgm:presLayoutVars>
      </dgm:prSet>
      <dgm:spPr/>
    </dgm:pt>
    <dgm:pt modelId="{8800263A-0B45-49EF-B290-800672CEB2C8}" type="pres">
      <dgm:prSet presAssocID="{A56145BF-BEF7-49A7-BCE5-DB721C46E155}" presName="compNode" presStyleCnt="0"/>
      <dgm:spPr/>
    </dgm:pt>
    <dgm:pt modelId="{620E90BE-BA1A-4E66-A12D-ABB9F1E00FA5}" type="pres">
      <dgm:prSet presAssocID="{A56145BF-BEF7-49A7-BCE5-DB721C46E155}" presName="iconBgRect" presStyleLbl="bgShp" presStyleIdx="0" presStyleCnt="8"/>
      <dgm:spPr>
        <a:prstGeom prst="round2DiagRect">
          <a:avLst>
            <a:gd name="adj1" fmla="val 29727"/>
            <a:gd name="adj2" fmla="val 0"/>
          </a:avLst>
        </a:prstGeom>
        <a:solidFill>
          <a:schemeClr val="tx1"/>
        </a:solidFill>
        <a:effectLst>
          <a:glow rad="228600">
            <a:schemeClr val="accent3">
              <a:satMod val="175000"/>
              <a:alpha val="40000"/>
            </a:schemeClr>
          </a:glow>
        </a:effectLst>
      </dgm:spPr>
    </dgm:pt>
    <dgm:pt modelId="{FDDD0DBC-4459-4700-9839-0DA1E0D76F70}" type="pres">
      <dgm:prSet presAssocID="{A56145BF-BEF7-49A7-BCE5-DB721C46E155}"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626A0219-F3BD-4F1B-B68C-A88C6559924B}" type="pres">
      <dgm:prSet presAssocID="{A56145BF-BEF7-49A7-BCE5-DB721C46E155}" presName="spaceRect" presStyleCnt="0"/>
      <dgm:spPr/>
    </dgm:pt>
    <dgm:pt modelId="{015BE92E-CD17-4778-A26B-4B148F2DD8F7}" type="pres">
      <dgm:prSet presAssocID="{A56145BF-BEF7-49A7-BCE5-DB721C46E155}" presName="textRect" presStyleLbl="revTx" presStyleIdx="0" presStyleCnt="8" custLinFactNeighborX="-840" custLinFactNeighborY="-3616">
        <dgm:presLayoutVars>
          <dgm:chMax val="1"/>
          <dgm:chPref val="1"/>
        </dgm:presLayoutVars>
      </dgm:prSet>
      <dgm:spPr/>
    </dgm:pt>
    <dgm:pt modelId="{5B264496-2B41-4E89-A4A1-25E88C53D750}" type="pres">
      <dgm:prSet presAssocID="{D1B64403-8552-4EEF-BEBE-1C5AF66992AA}" presName="sibTrans" presStyleCnt="0"/>
      <dgm:spPr/>
    </dgm:pt>
    <dgm:pt modelId="{A89D4F14-DFA6-4761-BD0A-8216977AE99C}" type="pres">
      <dgm:prSet presAssocID="{DFAC4D64-2722-8F49-8B7D-8DA1C61087C2}" presName="compNode" presStyleCnt="0"/>
      <dgm:spPr/>
    </dgm:pt>
    <dgm:pt modelId="{D40CCDC8-7944-48DA-8148-FFCE231B856D}" type="pres">
      <dgm:prSet presAssocID="{DFAC4D64-2722-8F49-8B7D-8DA1C61087C2}" presName="iconBgRect" presStyleLbl="bgShp" presStyleIdx="1" presStyleCnt="8"/>
      <dgm:spPr>
        <a:prstGeom prst="round2DiagRect">
          <a:avLst>
            <a:gd name="adj1" fmla="val 29727"/>
            <a:gd name="adj2" fmla="val 0"/>
          </a:avLst>
        </a:prstGeom>
        <a:solidFill>
          <a:schemeClr val="tx1"/>
        </a:solidFill>
        <a:effectLst>
          <a:glow rad="228600">
            <a:schemeClr val="accent3">
              <a:satMod val="175000"/>
              <a:alpha val="40000"/>
            </a:schemeClr>
          </a:glow>
        </a:effectLst>
      </dgm:spPr>
    </dgm:pt>
    <dgm:pt modelId="{09BF22DC-89EC-40C4-8253-12111116EEC8}" type="pres">
      <dgm:prSet presAssocID="{DFAC4D64-2722-8F49-8B7D-8DA1C61087C2}"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D939570D-0C0A-42ED-BA10-346E6E40EE3C}" type="pres">
      <dgm:prSet presAssocID="{DFAC4D64-2722-8F49-8B7D-8DA1C61087C2}" presName="spaceRect" presStyleCnt="0"/>
      <dgm:spPr/>
    </dgm:pt>
    <dgm:pt modelId="{4DC81E39-3801-4796-9EEA-162A18EF3458}" type="pres">
      <dgm:prSet presAssocID="{DFAC4D64-2722-8F49-8B7D-8DA1C61087C2}" presName="textRect" presStyleLbl="revTx" presStyleIdx="1" presStyleCnt="8" custLinFactNeighborX="2520" custLinFactNeighborY="-1750">
        <dgm:presLayoutVars>
          <dgm:chMax val="1"/>
          <dgm:chPref val="1"/>
        </dgm:presLayoutVars>
      </dgm:prSet>
      <dgm:spPr/>
    </dgm:pt>
    <dgm:pt modelId="{6C8415EC-753D-465B-9385-10DBFE4833C7}" type="pres">
      <dgm:prSet presAssocID="{F87A33D2-9ADC-1445-962A-ABF9CA2A3647}" presName="sibTrans" presStyleCnt="0"/>
      <dgm:spPr/>
    </dgm:pt>
    <dgm:pt modelId="{B8395882-CB70-4948-B7FA-F4F5FE3EEE7B}" type="pres">
      <dgm:prSet presAssocID="{05B04C95-BA85-4E66-A292-E30181F27293}" presName="compNode" presStyleCnt="0"/>
      <dgm:spPr/>
    </dgm:pt>
    <dgm:pt modelId="{94710F76-8876-426E-8B3F-54F0CD1B5821}" type="pres">
      <dgm:prSet presAssocID="{05B04C95-BA85-4E66-A292-E30181F27293}" presName="iconBgRect" presStyleLbl="bgShp" presStyleIdx="2" presStyleCnt="8"/>
      <dgm:spPr>
        <a:prstGeom prst="round2DiagRect">
          <a:avLst>
            <a:gd name="adj1" fmla="val 29727"/>
            <a:gd name="adj2" fmla="val 0"/>
          </a:avLst>
        </a:prstGeom>
        <a:solidFill>
          <a:schemeClr val="tx1"/>
        </a:solidFill>
        <a:effectLst>
          <a:glow rad="228600">
            <a:schemeClr val="accent3">
              <a:satMod val="175000"/>
              <a:alpha val="40000"/>
            </a:schemeClr>
          </a:glow>
          <a:outerShdw blurRad="50800" dist="38100" dir="8100000" algn="tr" rotWithShape="0">
            <a:prstClr val="black">
              <a:alpha val="40000"/>
            </a:prstClr>
          </a:outerShdw>
        </a:effectLst>
      </dgm:spPr>
    </dgm:pt>
    <dgm:pt modelId="{20515CBC-E234-4046-8C20-7938B1BDC113}" type="pres">
      <dgm:prSet presAssocID="{05B04C95-BA85-4E66-A292-E30181F27293}"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9D3B0DBE-EC18-4232-A252-535E73941E21}" type="pres">
      <dgm:prSet presAssocID="{05B04C95-BA85-4E66-A292-E30181F27293}" presName="spaceRect" presStyleCnt="0"/>
      <dgm:spPr/>
    </dgm:pt>
    <dgm:pt modelId="{3E9C40C8-24F0-4BE5-89F4-E3DC4D4CDF99}" type="pres">
      <dgm:prSet presAssocID="{05B04C95-BA85-4E66-A292-E30181F27293}" presName="textRect" presStyleLbl="revTx" presStyleIdx="2" presStyleCnt="8">
        <dgm:presLayoutVars>
          <dgm:chMax val="1"/>
          <dgm:chPref val="1"/>
        </dgm:presLayoutVars>
      </dgm:prSet>
      <dgm:spPr/>
    </dgm:pt>
    <dgm:pt modelId="{F5D3A694-2CA7-4242-A35D-AFF6818F0B3C}" type="pres">
      <dgm:prSet presAssocID="{5DBA6652-B149-42F3-8DA5-157E2C5C636E}" presName="sibTrans" presStyleCnt="0"/>
      <dgm:spPr/>
    </dgm:pt>
    <dgm:pt modelId="{74D60AF1-A4A2-49B6-81FB-677A0DE43720}" type="pres">
      <dgm:prSet presAssocID="{EE2A7D38-129E-47E3-A3F3-4588ED467E3C}" presName="compNode" presStyleCnt="0"/>
      <dgm:spPr/>
    </dgm:pt>
    <dgm:pt modelId="{A03BF0B7-1A56-4C5A-AA0A-9EF2B9888EAA}" type="pres">
      <dgm:prSet presAssocID="{EE2A7D38-129E-47E3-A3F3-4588ED467E3C}" presName="iconBgRect" presStyleLbl="bgShp" presStyleIdx="3" presStyleCnt="8"/>
      <dgm:spPr>
        <a:prstGeom prst="round2DiagRect">
          <a:avLst>
            <a:gd name="adj1" fmla="val 29727"/>
            <a:gd name="adj2" fmla="val 0"/>
          </a:avLst>
        </a:prstGeom>
        <a:solidFill>
          <a:schemeClr val="tx1"/>
        </a:solidFill>
        <a:effectLst>
          <a:glow rad="228600">
            <a:schemeClr val="accent3">
              <a:satMod val="175000"/>
              <a:alpha val="40000"/>
            </a:schemeClr>
          </a:glow>
        </a:effectLst>
      </dgm:spPr>
    </dgm:pt>
    <dgm:pt modelId="{8CE307CB-C557-460C-AC99-CAD95A61FCE1}" type="pres">
      <dgm:prSet presAssocID="{EE2A7D38-129E-47E3-A3F3-4588ED467E3C}"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6CF16AEA-85A0-45D9-8581-8F3C471924A0}" type="pres">
      <dgm:prSet presAssocID="{EE2A7D38-129E-47E3-A3F3-4588ED467E3C}" presName="spaceRect" presStyleCnt="0"/>
      <dgm:spPr/>
    </dgm:pt>
    <dgm:pt modelId="{A13C858A-A570-4FB5-B602-88D1EF7D8F03}" type="pres">
      <dgm:prSet presAssocID="{EE2A7D38-129E-47E3-A3F3-4588ED467E3C}" presName="textRect" presStyleLbl="revTx" presStyleIdx="3" presStyleCnt="8">
        <dgm:presLayoutVars>
          <dgm:chMax val="1"/>
          <dgm:chPref val="1"/>
        </dgm:presLayoutVars>
      </dgm:prSet>
      <dgm:spPr/>
    </dgm:pt>
    <dgm:pt modelId="{C55229B5-9B38-4E7A-9432-40EA6041C40D}" type="pres">
      <dgm:prSet presAssocID="{A26A2E3C-2B6B-49C6-A1F0-44F9556F893E}" presName="sibTrans" presStyleCnt="0"/>
      <dgm:spPr/>
    </dgm:pt>
    <dgm:pt modelId="{DDBFEEB7-C421-4056-AACA-02553442FDF6}" type="pres">
      <dgm:prSet presAssocID="{93309C79-34C1-4C6C-A92D-AB4ADEBCF320}" presName="compNode" presStyleCnt="0"/>
      <dgm:spPr/>
    </dgm:pt>
    <dgm:pt modelId="{8C96D7C7-BD03-440A-AA13-F8F148C1D2EB}" type="pres">
      <dgm:prSet presAssocID="{93309C79-34C1-4C6C-A92D-AB4ADEBCF320}" presName="iconBgRect" presStyleLbl="bgShp" presStyleIdx="4" presStyleCnt="8"/>
      <dgm:spPr>
        <a:prstGeom prst="round2DiagRect">
          <a:avLst>
            <a:gd name="adj1" fmla="val 29727"/>
            <a:gd name="adj2" fmla="val 0"/>
          </a:avLst>
        </a:prstGeom>
        <a:solidFill>
          <a:schemeClr val="tx1"/>
        </a:solidFill>
        <a:effectLst>
          <a:glow rad="228600">
            <a:schemeClr val="accent3">
              <a:satMod val="175000"/>
              <a:alpha val="40000"/>
            </a:schemeClr>
          </a:glow>
        </a:effectLst>
      </dgm:spPr>
    </dgm:pt>
    <dgm:pt modelId="{F59354ED-B6EB-4E95-B430-3A5CC00070D5}" type="pres">
      <dgm:prSet presAssocID="{93309C79-34C1-4C6C-A92D-AB4ADEBCF320}"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ears"/>
        </a:ext>
      </dgm:extLst>
    </dgm:pt>
    <dgm:pt modelId="{A83072E0-04F1-42C3-9237-1BF62800BC98}" type="pres">
      <dgm:prSet presAssocID="{93309C79-34C1-4C6C-A92D-AB4ADEBCF320}" presName="spaceRect" presStyleCnt="0"/>
      <dgm:spPr/>
    </dgm:pt>
    <dgm:pt modelId="{78B210C4-2821-471E-B8B4-5FBFF86375A5}" type="pres">
      <dgm:prSet presAssocID="{93309C79-34C1-4C6C-A92D-AB4ADEBCF320}" presName="textRect" presStyleLbl="revTx" presStyleIdx="4" presStyleCnt="8">
        <dgm:presLayoutVars>
          <dgm:chMax val="1"/>
          <dgm:chPref val="1"/>
        </dgm:presLayoutVars>
      </dgm:prSet>
      <dgm:spPr/>
    </dgm:pt>
    <dgm:pt modelId="{6FCEA76D-BE3F-471E-893F-FE4915709E8A}" type="pres">
      <dgm:prSet presAssocID="{16165495-F35C-4E99-B5EE-E706BE818A93}" presName="sibTrans" presStyleCnt="0"/>
      <dgm:spPr/>
    </dgm:pt>
    <dgm:pt modelId="{A81C90B8-7E37-4E5B-A636-92A31DD6FFFF}" type="pres">
      <dgm:prSet presAssocID="{F732A887-4CBC-40C1-B076-A66927A0E8A3}" presName="compNode" presStyleCnt="0"/>
      <dgm:spPr/>
    </dgm:pt>
    <dgm:pt modelId="{0A85BD96-9578-4C38-BFC2-2B7B73300E35}" type="pres">
      <dgm:prSet presAssocID="{F732A887-4CBC-40C1-B076-A66927A0E8A3}" presName="iconBgRect" presStyleLbl="bgShp" presStyleIdx="5" presStyleCnt="8"/>
      <dgm:spPr>
        <a:prstGeom prst="round2DiagRect">
          <a:avLst>
            <a:gd name="adj1" fmla="val 29727"/>
            <a:gd name="adj2" fmla="val 0"/>
          </a:avLst>
        </a:prstGeom>
        <a:solidFill>
          <a:schemeClr val="tx1"/>
        </a:solidFill>
        <a:effectLst>
          <a:glow rad="228600">
            <a:schemeClr val="accent3">
              <a:satMod val="175000"/>
              <a:alpha val="40000"/>
            </a:schemeClr>
          </a:glow>
        </a:effectLst>
      </dgm:spPr>
    </dgm:pt>
    <dgm:pt modelId="{83D425B8-A780-4B09-B626-35DDFE91FA7C}" type="pres">
      <dgm:prSet presAssocID="{F732A887-4CBC-40C1-B076-A66927A0E8A3}"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ity"/>
        </a:ext>
      </dgm:extLst>
    </dgm:pt>
    <dgm:pt modelId="{1A0E81D9-CBDF-42FC-98F3-18EB8E8AB382}" type="pres">
      <dgm:prSet presAssocID="{F732A887-4CBC-40C1-B076-A66927A0E8A3}" presName="spaceRect" presStyleCnt="0"/>
      <dgm:spPr/>
    </dgm:pt>
    <dgm:pt modelId="{5E0AC43D-0372-4A3A-ABA3-46C3DB88D600}" type="pres">
      <dgm:prSet presAssocID="{F732A887-4CBC-40C1-B076-A66927A0E8A3}" presName="textRect" presStyleLbl="revTx" presStyleIdx="5" presStyleCnt="8">
        <dgm:presLayoutVars>
          <dgm:chMax val="1"/>
          <dgm:chPref val="1"/>
        </dgm:presLayoutVars>
      </dgm:prSet>
      <dgm:spPr/>
    </dgm:pt>
    <dgm:pt modelId="{C3F3B425-9204-427E-8C79-698939EC6ED7}" type="pres">
      <dgm:prSet presAssocID="{12864EFB-4878-473E-8D90-609B3D7EF286}" presName="sibTrans" presStyleCnt="0"/>
      <dgm:spPr/>
    </dgm:pt>
    <dgm:pt modelId="{DE1549B2-6C14-4B7F-B723-1159F972F83A}" type="pres">
      <dgm:prSet presAssocID="{91108EEC-7E11-44FF-9E13-808FD98CF335}" presName="compNode" presStyleCnt="0"/>
      <dgm:spPr/>
    </dgm:pt>
    <dgm:pt modelId="{B312F473-F8C7-4374-8B13-B1778333A274}" type="pres">
      <dgm:prSet presAssocID="{91108EEC-7E11-44FF-9E13-808FD98CF335}" presName="iconBgRect" presStyleLbl="bgShp" presStyleIdx="6" presStyleCnt="8"/>
      <dgm:spPr>
        <a:prstGeom prst="round2DiagRect">
          <a:avLst>
            <a:gd name="adj1" fmla="val 29727"/>
            <a:gd name="adj2" fmla="val 0"/>
          </a:avLst>
        </a:prstGeom>
        <a:solidFill>
          <a:schemeClr val="tx1"/>
        </a:solidFill>
        <a:effectLst>
          <a:glow rad="228600">
            <a:schemeClr val="accent3">
              <a:satMod val="175000"/>
              <a:alpha val="40000"/>
            </a:schemeClr>
          </a:glow>
        </a:effectLst>
      </dgm:spPr>
    </dgm:pt>
    <dgm:pt modelId="{65DE7C98-7BCE-4222-B772-645F76F0CD02}" type="pres">
      <dgm:prSet presAssocID="{91108EEC-7E11-44FF-9E13-808FD98CF335}"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Gavel"/>
        </a:ext>
      </dgm:extLst>
    </dgm:pt>
    <dgm:pt modelId="{13783E94-6A24-4AEC-BD3C-5B6C0D4ECE5F}" type="pres">
      <dgm:prSet presAssocID="{91108EEC-7E11-44FF-9E13-808FD98CF335}" presName="spaceRect" presStyleCnt="0"/>
      <dgm:spPr/>
    </dgm:pt>
    <dgm:pt modelId="{D44E0238-A992-4058-9671-FD006B6F91E2}" type="pres">
      <dgm:prSet presAssocID="{91108EEC-7E11-44FF-9E13-808FD98CF335}" presName="textRect" presStyleLbl="revTx" presStyleIdx="6" presStyleCnt="8">
        <dgm:presLayoutVars>
          <dgm:chMax val="1"/>
          <dgm:chPref val="1"/>
        </dgm:presLayoutVars>
      </dgm:prSet>
      <dgm:spPr/>
    </dgm:pt>
    <dgm:pt modelId="{743AF218-E96A-4D4E-8D5D-FBD0BC608489}" type="pres">
      <dgm:prSet presAssocID="{663277B5-A358-44FF-9489-9998F73889BF}" presName="sibTrans" presStyleCnt="0"/>
      <dgm:spPr/>
    </dgm:pt>
    <dgm:pt modelId="{1B17D1C5-8B43-41E8-857C-678B4E49BFC2}" type="pres">
      <dgm:prSet presAssocID="{217EB36C-BD6B-4A55-9416-631357684B4C}" presName="compNode" presStyleCnt="0"/>
      <dgm:spPr/>
    </dgm:pt>
    <dgm:pt modelId="{78B6A755-5595-4A0B-A011-B9C25FCDAE89}" type="pres">
      <dgm:prSet presAssocID="{217EB36C-BD6B-4A55-9416-631357684B4C}" presName="iconBgRect" presStyleLbl="bgShp" presStyleIdx="7" presStyleCnt="8"/>
      <dgm:spPr>
        <a:prstGeom prst="round2DiagRect">
          <a:avLst>
            <a:gd name="adj1" fmla="val 29727"/>
            <a:gd name="adj2" fmla="val 0"/>
          </a:avLst>
        </a:prstGeom>
        <a:solidFill>
          <a:schemeClr val="tx1"/>
        </a:solidFill>
        <a:effectLst>
          <a:glow rad="228600">
            <a:schemeClr val="accent3">
              <a:satMod val="175000"/>
              <a:alpha val="40000"/>
            </a:schemeClr>
          </a:glow>
        </a:effectLst>
      </dgm:spPr>
    </dgm:pt>
    <dgm:pt modelId="{3D16717F-7559-4617-BD55-FC06452F7EB1}" type="pres">
      <dgm:prSet presAssocID="{217EB36C-BD6B-4A55-9416-631357684B4C}"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Lightbulb"/>
        </a:ext>
      </dgm:extLst>
    </dgm:pt>
    <dgm:pt modelId="{351C47EF-68E8-46BB-9E39-59CA69219FA4}" type="pres">
      <dgm:prSet presAssocID="{217EB36C-BD6B-4A55-9416-631357684B4C}" presName="spaceRect" presStyleCnt="0"/>
      <dgm:spPr/>
    </dgm:pt>
    <dgm:pt modelId="{9FBE21F8-8B6A-48FA-9473-CC1FF1C91ADB}" type="pres">
      <dgm:prSet presAssocID="{217EB36C-BD6B-4A55-9416-631357684B4C}" presName="textRect" presStyleLbl="revTx" presStyleIdx="7" presStyleCnt="8">
        <dgm:presLayoutVars>
          <dgm:chMax val="1"/>
          <dgm:chPref val="1"/>
        </dgm:presLayoutVars>
      </dgm:prSet>
      <dgm:spPr/>
    </dgm:pt>
  </dgm:ptLst>
  <dgm:cxnLst>
    <dgm:cxn modelId="{1B951009-1EFA-2645-81E4-DBED434D5B62}" type="presOf" srcId="{91108EEC-7E11-44FF-9E13-808FD98CF335}" destId="{D44E0238-A992-4058-9671-FD006B6F91E2}" srcOrd="0" destOrd="0" presId="urn:microsoft.com/office/officeart/2018/5/layout/IconLeafLabelList"/>
    <dgm:cxn modelId="{F846A626-8932-424C-B7ED-C087553D365F}" srcId="{75B39DB2-CFBF-4DA9-9CF1-BAFF9BDA1E86}" destId="{91108EEC-7E11-44FF-9E13-808FD98CF335}" srcOrd="6" destOrd="0" parTransId="{E165C13D-3543-46AA-906E-0497A3BE3C3D}" sibTransId="{663277B5-A358-44FF-9489-9998F73889BF}"/>
    <dgm:cxn modelId="{DCC25E4D-8D6F-594E-91E9-FC7D203A4E08}" type="presOf" srcId="{EE2A7D38-129E-47E3-A3F3-4588ED467E3C}" destId="{A13C858A-A570-4FB5-B602-88D1EF7D8F03}" srcOrd="0" destOrd="0" presId="urn:microsoft.com/office/officeart/2018/5/layout/IconLeafLabelList"/>
    <dgm:cxn modelId="{CC11CF55-407B-4383-A886-107EE9B3DAF7}" srcId="{75B39DB2-CFBF-4DA9-9CF1-BAFF9BDA1E86}" destId="{A56145BF-BEF7-49A7-BCE5-DB721C46E155}" srcOrd="0" destOrd="0" parTransId="{8B34842B-0B6C-47D9-AF5B-2F3F8F802530}" sibTransId="{D1B64403-8552-4EEF-BEBE-1C5AF66992AA}"/>
    <dgm:cxn modelId="{BE6CD560-29CC-2440-BCFA-F2BEEE095088}" type="presOf" srcId="{93309C79-34C1-4C6C-A92D-AB4ADEBCF320}" destId="{78B210C4-2821-471E-B8B4-5FBFF86375A5}" srcOrd="0" destOrd="0" presId="urn:microsoft.com/office/officeart/2018/5/layout/IconLeafLabelList"/>
    <dgm:cxn modelId="{4F9A3276-BEFD-4040-B338-37F899824AF4}" srcId="{75B39DB2-CFBF-4DA9-9CF1-BAFF9BDA1E86}" destId="{DFAC4D64-2722-8F49-8B7D-8DA1C61087C2}" srcOrd="1" destOrd="0" parTransId="{2B31FB95-9D35-7945-B94B-67F8340D5DB9}" sibTransId="{F87A33D2-9ADC-1445-962A-ABF9CA2A3647}"/>
    <dgm:cxn modelId="{740D1E7E-1864-4032-8F20-71F3F3964B4A}" srcId="{75B39DB2-CFBF-4DA9-9CF1-BAFF9BDA1E86}" destId="{93309C79-34C1-4C6C-A92D-AB4ADEBCF320}" srcOrd="4" destOrd="0" parTransId="{147D27E1-7F79-478B-93A9-B2C256C7981B}" sibTransId="{16165495-F35C-4E99-B5EE-E706BE818A93}"/>
    <dgm:cxn modelId="{B321EFB1-11C4-426E-B327-8F6C19D0F1DD}" srcId="{75B39DB2-CFBF-4DA9-9CF1-BAFF9BDA1E86}" destId="{EE2A7D38-129E-47E3-A3F3-4588ED467E3C}" srcOrd="3" destOrd="0" parTransId="{DC98517E-193D-4557-B2E3-669BDE9B10D8}" sibTransId="{A26A2E3C-2B6B-49C6-A1F0-44F9556F893E}"/>
    <dgm:cxn modelId="{DEE2BBB2-2170-A444-B36B-C50BA0C2DB84}" type="presOf" srcId="{F732A887-4CBC-40C1-B076-A66927A0E8A3}" destId="{5E0AC43D-0372-4A3A-ABA3-46C3DB88D600}" srcOrd="0" destOrd="0" presId="urn:microsoft.com/office/officeart/2018/5/layout/IconLeafLabelList"/>
    <dgm:cxn modelId="{4C21ABB4-ADB5-4C45-B4FC-D88BC82CD574}" type="presOf" srcId="{DFAC4D64-2722-8F49-8B7D-8DA1C61087C2}" destId="{4DC81E39-3801-4796-9EEA-162A18EF3458}" srcOrd="0" destOrd="0" presId="urn:microsoft.com/office/officeart/2018/5/layout/IconLeafLabelList"/>
    <dgm:cxn modelId="{3DC3C6B9-0CBA-A04F-B5E7-C146EB3EE136}" type="presOf" srcId="{75B39DB2-CFBF-4DA9-9CF1-BAFF9BDA1E86}" destId="{662FF5B9-AF6A-473D-8EAE-FC7C198A26AB}" srcOrd="0" destOrd="0" presId="urn:microsoft.com/office/officeart/2018/5/layout/IconLeafLabelList"/>
    <dgm:cxn modelId="{A0A939C2-A588-4BDC-AEC8-F11A75715714}" srcId="{75B39DB2-CFBF-4DA9-9CF1-BAFF9BDA1E86}" destId="{05B04C95-BA85-4E66-A292-E30181F27293}" srcOrd="2" destOrd="0" parTransId="{9D309CA5-0911-4252-9392-DC76DA8FB7A3}" sibTransId="{5DBA6652-B149-42F3-8DA5-157E2C5C636E}"/>
    <dgm:cxn modelId="{40557FC5-5C61-0745-8CE3-7CA1C3834334}" type="presOf" srcId="{05B04C95-BA85-4E66-A292-E30181F27293}" destId="{3E9C40C8-24F0-4BE5-89F4-E3DC4D4CDF99}" srcOrd="0" destOrd="0" presId="urn:microsoft.com/office/officeart/2018/5/layout/IconLeafLabelList"/>
    <dgm:cxn modelId="{67955BCB-4DEB-3746-93F3-A4A19E630077}" type="presOf" srcId="{A56145BF-BEF7-49A7-BCE5-DB721C46E155}" destId="{015BE92E-CD17-4778-A26B-4B148F2DD8F7}" srcOrd="0" destOrd="0" presId="urn:microsoft.com/office/officeart/2018/5/layout/IconLeafLabelList"/>
    <dgm:cxn modelId="{21119DDB-B9C5-45D1-A701-B4A8EB0C49EF}" srcId="{75B39DB2-CFBF-4DA9-9CF1-BAFF9BDA1E86}" destId="{217EB36C-BD6B-4A55-9416-631357684B4C}" srcOrd="7" destOrd="0" parTransId="{11689A20-D321-465A-A223-2A145BF09E01}" sibTransId="{78E7E85C-8456-4826-A56A-3FB889247AA2}"/>
    <dgm:cxn modelId="{5CB1C2E1-1075-0347-920F-E616FBA742FF}" type="presOf" srcId="{217EB36C-BD6B-4A55-9416-631357684B4C}" destId="{9FBE21F8-8B6A-48FA-9473-CC1FF1C91ADB}" srcOrd="0" destOrd="0" presId="urn:microsoft.com/office/officeart/2018/5/layout/IconLeafLabelList"/>
    <dgm:cxn modelId="{3D7215F8-1E79-4D0A-A439-99C315DF2393}" srcId="{75B39DB2-CFBF-4DA9-9CF1-BAFF9BDA1E86}" destId="{F732A887-4CBC-40C1-B076-A66927A0E8A3}" srcOrd="5" destOrd="0" parTransId="{685D4031-AFB2-4DD9-90BC-6259A05C5111}" sibTransId="{12864EFB-4878-473E-8D90-609B3D7EF286}"/>
    <dgm:cxn modelId="{A98821BB-D351-434C-8BCC-BB6120A41760}" type="presParOf" srcId="{662FF5B9-AF6A-473D-8EAE-FC7C198A26AB}" destId="{8800263A-0B45-49EF-B290-800672CEB2C8}" srcOrd="0" destOrd="0" presId="urn:microsoft.com/office/officeart/2018/5/layout/IconLeafLabelList"/>
    <dgm:cxn modelId="{908DC4F6-4F35-E64B-AA38-AB9CF65DD8FC}" type="presParOf" srcId="{8800263A-0B45-49EF-B290-800672CEB2C8}" destId="{620E90BE-BA1A-4E66-A12D-ABB9F1E00FA5}" srcOrd="0" destOrd="0" presId="urn:microsoft.com/office/officeart/2018/5/layout/IconLeafLabelList"/>
    <dgm:cxn modelId="{B9F8519C-E990-B24B-8F90-BC13E8172916}" type="presParOf" srcId="{8800263A-0B45-49EF-B290-800672CEB2C8}" destId="{FDDD0DBC-4459-4700-9839-0DA1E0D76F70}" srcOrd="1" destOrd="0" presId="urn:microsoft.com/office/officeart/2018/5/layout/IconLeafLabelList"/>
    <dgm:cxn modelId="{02641603-7557-5A45-8E06-33CDBECEF31D}" type="presParOf" srcId="{8800263A-0B45-49EF-B290-800672CEB2C8}" destId="{626A0219-F3BD-4F1B-B68C-A88C6559924B}" srcOrd="2" destOrd="0" presId="urn:microsoft.com/office/officeart/2018/5/layout/IconLeafLabelList"/>
    <dgm:cxn modelId="{AC42E034-E96D-2546-8A21-F0DEE56FF737}" type="presParOf" srcId="{8800263A-0B45-49EF-B290-800672CEB2C8}" destId="{015BE92E-CD17-4778-A26B-4B148F2DD8F7}" srcOrd="3" destOrd="0" presId="urn:microsoft.com/office/officeart/2018/5/layout/IconLeafLabelList"/>
    <dgm:cxn modelId="{0A0205EE-3050-5D4C-8581-1C4EB7A2DD10}" type="presParOf" srcId="{662FF5B9-AF6A-473D-8EAE-FC7C198A26AB}" destId="{5B264496-2B41-4E89-A4A1-25E88C53D750}" srcOrd="1" destOrd="0" presId="urn:microsoft.com/office/officeart/2018/5/layout/IconLeafLabelList"/>
    <dgm:cxn modelId="{4C1680EA-BBDE-4D48-9267-21B556D9F3FA}" type="presParOf" srcId="{662FF5B9-AF6A-473D-8EAE-FC7C198A26AB}" destId="{A89D4F14-DFA6-4761-BD0A-8216977AE99C}" srcOrd="2" destOrd="0" presId="urn:microsoft.com/office/officeart/2018/5/layout/IconLeafLabelList"/>
    <dgm:cxn modelId="{C1AE19F8-0FD0-5943-96CD-CEA5E0F86E28}" type="presParOf" srcId="{A89D4F14-DFA6-4761-BD0A-8216977AE99C}" destId="{D40CCDC8-7944-48DA-8148-FFCE231B856D}" srcOrd="0" destOrd="0" presId="urn:microsoft.com/office/officeart/2018/5/layout/IconLeafLabelList"/>
    <dgm:cxn modelId="{7C642266-0E1D-AE47-8A56-B7F990115396}" type="presParOf" srcId="{A89D4F14-DFA6-4761-BD0A-8216977AE99C}" destId="{09BF22DC-89EC-40C4-8253-12111116EEC8}" srcOrd="1" destOrd="0" presId="urn:microsoft.com/office/officeart/2018/5/layout/IconLeafLabelList"/>
    <dgm:cxn modelId="{83FDB2C7-CDB2-7445-96A0-F65480F88552}" type="presParOf" srcId="{A89D4F14-DFA6-4761-BD0A-8216977AE99C}" destId="{D939570D-0C0A-42ED-BA10-346E6E40EE3C}" srcOrd="2" destOrd="0" presId="urn:microsoft.com/office/officeart/2018/5/layout/IconLeafLabelList"/>
    <dgm:cxn modelId="{50770851-25DF-AA40-B3B3-62DE5664BE0E}" type="presParOf" srcId="{A89D4F14-DFA6-4761-BD0A-8216977AE99C}" destId="{4DC81E39-3801-4796-9EEA-162A18EF3458}" srcOrd="3" destOrd="0" presId="urn:microsoft.com/office/officeart/2018/5/layout/IconLeafLabelList"/>
    <dgm:cxn modelId="{09926FD7-9DBF-5942-BA39-A786AEDF2C02}" type="presParOf" srcId="{662FF5B9-AF6A-473D-8EAE-FC7C198A26AB}" destId="{6C8415EC-753D-465B-9385-10DBFE4833C7}" srcOrd="3" destOrd="0" presId="urn:microsoft.com/office/officeart/2018/5/layout/IconLeafLabelList"/>
    <dgm:cxn modelId="{BA9B252F-1D42-BD4A-A2C7-C3C51AC915F2}" type="presParOf" srcId="{662FF5B9-AF6A-473D-8EAE-FC7C198A26AB}" destId="{B8395882-CB70-4948-B7FA-F4F5FE3EEE7B}" srcOrd="4" destOrd="0" presId="urn:microsoft.com/office/officeart/2018/5/layout/IconLeafLabelList"/>
    <dgm:cxn modelId="{8AAD3B46-1CBA-5C4B-AE66-681C89A5E295}" type="presParOf" srcId="{B8395882-CB70-4948-B7FA-F4F5FE3EEE7B}" destId="{94710F76-8876-426E-8B3F-54F0CD1B5821}" srcOrd="0" destOrd="0" presId="urn:microsoft.com/office/officeart/2018/5/layout/IconLeafLabelList"/>
    <dgm:cxn modelId="{3AD6C8CA-F54D-FB49-AD64-B9F6C8125854}" type="presParOf" srcId="{B8395882-CB70-4948-B7FA-F4F5FE3EEE7B}" destId="{20515CBC-E234-4046-8C20-7938B1BDC113}" srcOrd="1" destOrd="0" presId="urn:microsoft.com/office/officeart/2018/5/layout/IconLeafLabelList"/>
    <dgm:cxn modelId="{DD106206-F847-B545-B78D-D78ABFA871AB}" type="presParOf" srcId="{B8395882-CB70-4948-B7FA-F4F5FE3EEE7B}" destId="{9D3B0DBE-EC18-4232-A252-535E73941E21}" srcOrd="2" destOrd="0" presId="urn:microsoft.com/office/officeart/2018/5/layout/IconLeafLabelList"/>
    <dgm:cxn modelId="{A3386983-286D-D746-B150-BB68FA6011CD}" type="presParOf" srcId="{B8395882-CB70-4948-B7FA-F4F5FE3EEE7B}" destId="{3E9C40C8-24F0-4BE5-89F4-E3DC4D4CDF99}" srcOrd="3" destOrd="0" presId="urn:microsoft.com/office/officeart/2018/5/layout/IconLeafLabelList"/>
    <dgm:cxn modelId="{ED73B3F2-17DB-4248-91D4-D862E9DA01FC}" type="presParOf" srcId="{662FF5B9-AF6A-473D-8EAE-FC7C198A26AB}" destId="{F5D3A694-2CA7-4242-A35D-AFF6818F0B3C}" srcOrd="5" destOrd="0" presId="urn:microsoft.com/office/officeart/2018/5/layout/IconLeafLabelList"/>
    <dgm:cxn modelId="{A0B754BF-E0D2-BB4B-9FE7-B0E7C99B2BA3}" type="presParOf" srcId="{662FF5B9-AF6A-473D-8EAE-FC7C198A26AB}" destId="{74D60AF1-A4A2-49B6-81FB-677A0DE43720}" srcOrd="6" destOrd="0" presId="urn:microsoft.com/office/officeart/2018/5/layout/IconLeafLabelList"/>
    <dgm:cxn modelId="{27B0E34A-5D39-F147-9C9B-0FD3E122265E}" type="presParOf" srcId="{74D60AF1-A4A2-49B6-81FB-677A0DE43720}" destId="{A03BF0B7-1A56-4C5A-AA0A-9EF2B9888EAA}" srcOrd="0" destOrd="0" presId="urn:microsoft.com/office/officeart/2018/5/layout/IconLeafLabelList"/>
    <dgm:cxn modelId="{3B5660DD-F687-6D4C-B424-B2FE5FA978A3}" type="presParOf" srcId="{74D60AF1-A4A2-49B6-81FB-677A0DE43720}" destId="{8CE307CB-C557-460C-AC99-CAD95A61FCE1}" srcOrd="1" destOrd="0" presId="urn:microsoft.com/office/officeart/2018/5/layout/IconLeafLabelList"/>
    <dgm:cxn modelId="{919B51A4-946B-3D4D-BC2D-DD2D04CBD93E}" type="presParOf" srcId="{74D60AF1-A4A2-49B6-81FB-677A0DE43720}" destId="{6CF16AEA-85A0-45D9-8581-8F3C471924A0}" srcOrd="2" destOrd="0" presId="urn:microsoft.com/office/officeart/2018/5/layout/IconLeafLabelList"/>
    <dgm:cxn modelId="{8A90D338-F46B-374B-BA60-CF6C6499D0EF}" type="presParOf" srcId="{74D60AF1-A4A2-49B6-81FB-677A0DE43720}" destId="{A13C858A-A570-4FB5-B602-88D1EF7D8F03}" srcOrd="3" destOrd="0" presId="urn:microsoft.com/office/officeart/2018/5/layout/IconLeafLabelList"/>
    <dgm:cxn modelId="{970C3ED4-9B2A-154B-9B2B-1F01F7CD2F0B}" type="presParOf" srcId="{662FF5B9-AF6A-473D-8EAE-FC7C198A26AB}" destId="{C55229B5-9B38-4E7A-9432-40EA6041C40D}" srcOrd="7" destOrd="0" presId="urn:microsoft.com/office/officeart/2018/5/layout/IconLeafLabelList"/>
    <dgm:cxn modelId="{00E9765D-6423-9C4D-A1FD-A9DA1A2D6D88}" type="presParOf" srcId="{662FF5B9-AF6A-473D-8EAE-FC7C198A26AB}" destId="{DDBFEEB7-C421-4056-AACA-02553442FDF6}" srcOrd="8" destOrd="0" presId="urn:microsoft.com/office/officeart/2018/5/layout/IconLeafLabelList"/>
    <dgm:cxn modelId="{1CF8CA90-0B31-B943-87A9-4938F46A0BB1}" type="presParOf" srcId="{DDBFEEB7-C421-4056-AACA-02553442FDF6}" destId="{8C96D7C7-BD03-440A-AA13-F8F148C1D2EB}" srcOrd="0" destOrd="0" presId="urn:microsoft.com/office/officeart/2018/5/layout/IconLeafLabelList"/>
    <dgm:cxn modelId="{A306BEF6-0C11-5342-8643-24722C6A4D6B}" type="presParOf" srcId="{DDBFEEB7-C421-4056-AACA-02553442FDF6}" destId="{F59354ED-B6EB-4E95-B430-3A5CC00070D5}" srcOrd="1" destOrd="0" presId="urn:microsoft.com/office/officeart/2018/5/layout/IconLeafLabelList"/>
    <dgm:cxn modelId="{3D600945-9DE4-0042-A10C-4743C7701E37}" type="presParOf" srcId="{DDBFEEB7-C421-4056-AACA-02553442FDF6}" destId="{A83072E0-04F1-42C3-9237-1BF62800BC98}" srcOrd="2" destOrd="0" presId="urn:microsoft.com/office/officeart/2018/5/layout/IconLeafLabelList"/>
    <dgm:cxn modelId="{A24A0C89-6779-A240-9BA5-EEA06F8005A8}" type="presParOf" srcId="{DDBFEEB7-C421-4056-AACA-02553442FDF6}" destId="{78B210C4-2821-471E-B8B4-5FBFF86375A5}" srcOrd="3" destOrd="0" presId="urn:microsoft.com/office/officeart/2018/5/layout/IconLeafLabelList"/>
    <dgm:cxn modelId="{AC851639-56F2-9A4E-95C1-EF09A3CB3600}" type="presParOf" srcId="{662FF5B9-AF6A-473D-8EAE-FC7C198A26AB}" destId="{6FCEA76D-BE3F-471E-893F-FE4915709E8A}" srcOrd="9" destOrd="0" presId="urn:microsoft.com/office/officeart/2018/5/layout/IconLeafLabelList"/>
    <dgm:cxn modelId="{1C5B15A9-4B68-AB46-835D-135BC9E9C89F}" type="presParOf" srcId="{662FF5B9-AF6A-473D-8EAE-FC7C198A26AB}" destId="{A81C90B8-7E37-4E5B-A636-92A31DD6FFFF}" srcOrd="10" destOrd="0" presId="urn:microsoft.com/office/officeart/2018/5/layout/IconLeafLabelList"/>
    <dgm:cxn modelId="{B4D3F975-B2AD-5C43-887A-F867E443750D}" type="presParOf" srcId="{A81C90B8-7E37-4E5B-A636-92A31DD6FFFF}" destId="{0A85BD96-9578-4C38-BFC2-2B7B73300E35}" srcOrd="0" destOrd="0" presId="urn:microsoft.com/office/officeart/2018/5/layout/IconLeafLabelList"/>
    <dgm:cxn modelId="{942D4CCE-68BA-5D43-A6A8-ACD6FBD1A6EB}" type="presParOf" srcId="{A81C90B8-7E37-4E5B-A636-92A31DD6FFFF}" destId="{83D425B8-A780-4B09-B626-35DDFE91FA7C}" srcOrd="1" destOrd="0" presId="urn:microsoft.com/office/officeart/2018/5/layout/IconLeafLabelList"/>
    <dgm:cxn modelId="{AA261C84-F749-DA4E-B8F0-BB98891ADC77}" type="presParOf" srcId="{A81C90B8-7E37-4E5B-A636-92A31DD6FFFF}" destId="{1A0E81D9-CBDF-42FC-98F3-18EB8E8AB382}" srcOrd="2" destOrd="0" presId="urn:microsoft.com/office/officeart/2018/5/layout/IconLeafLabelList"/>
    <dgm:cxn modelId="{50AABFEF-202E-4242-8074-B7ABB78F07AD}" type="presParOf" srcId="{A81C90B8-7E37-4E5B-A636-92A31DD6FFFF}" destId="{5E0AC43D-0372-4A3A-ABA3-46C3DB88D600}" srcOrd="3" destOrd="0" presId="urn:microsoft.com/office/officeart/2018/5/layout/IconLeafLabelList"/>
    <dgm:cxn modelId="{B3ED696D-4F8A-414C-AC40-ED8CDBF7813F}" type="presParOf" srcId="{662FF5B9-AF6A-473D-8EAE-FC7C198A26AB}" destId="{C3F3B425-9204-427E-8C79-698939EC6ED7}" srcOrd="11" destOrd="0" presId="urn:microsoft.com/office/officeart/2018/5/layout/IconLeafLabelList"/>
    <dgm:cxn modelId="{A1783712-73D1-1045-B1BE-141B954FA80F}" type="presParOf" srcId="{662FF5B9-AF6A-473D-8EAE-FC7C198A26AB}" destId="{DE1549B2-6C14-4B7F-B723-1159F972F83A}" srcOrd="12" destOrd="0" presId="urn:microsoft.com/office/officeart/2018/5/layout/IconLeafLabelList"/>
    <dgm:cxn modelId="{85A61D9A-F67F-0B43-BBAD-3E528048E8AA}" type="presParOf" srcId="{DE1549B2-6C14-4B7F-B723-1159F972F83A}" destId="{B312F473-F8C7-4374-8B13-B1778333A274}" srcOrd="0" destOrd="0" presId="urn:microsoft.com/office/officeart/2018/5/layout/IconLeafLabelList"/>
    <dgm:cxn modelId="{FAE26F02-730B-9B4E-9180-BEA2F0E018E6}" type="presParOf" srcId="{DE1549B2-6C14-4B7F-B723-1159F972F83A}" destId="{65DE7C98-7BCE-4222-B772-645F76F0CD02}" srcOrd="1" destOrd="0" presId="urn:microsoft.com/office/officeart/2018/5/layout/IconLeafLabelList"/>
    <dgm:cxn modelId="{4AF737EB-0DBD-3A40-9467-7E3A5B9F2CBF}" type="presParOf" srcId="{DE1549B2-6C14-4B7F-B723-1159F972F83A}" destId="{13783E94-6A24-4AEC-BD3C-5B6C0D4ECE5F}" srcOrd="2" destOrd="0" presId="urn:microsoft.com/office/officeart/2018/5/layout/IconLeafLabelList"/>
    <dgm:cxn modelId="{6E56B606-06EF-8243-9A26-70D15E9F0DE3}" type="presParOf" srcId="{DE1549B2-6C14-4B7F-B723-1159F972F83A}" destId="{D44E0238-A992-4058-9671-FD006B6F91E2}" srcOrd="3" destOrd="0" presId="urn:microsoft.com/office/officeart/2018/5/layout/IconLeafLabelList"/>
    <dgm:cxn modelId="{287C86CD-4673-B64A-A948-42F0236BAEFD}" type="presParOf" srcId="{662FF5B9-AF6A-473D-8EAE-FC7C198A26AB}" destId="{743AF218-E96A-4D4E-8D5D-FBD0BC608489}" srcOrd="13" destOrd="0" presId="urn:microsoft.com/office/officeart/2018/5/layout/IconLeafLabelList"/>
    <dgm:cxn modelId="{5532C204-DBB8-134E-BD4C-63FF305C7872}" type="presParOf" srcId="{662FF5B9-AF6A-473D-8EAE-FC7C198A26AB}" destId="{1B17D1C5-8B43-41E8-857C-678B4E49BFC2}" srcOrd="14" destOrd="0" presId="urn:microsoft.com/office/officeart/2018/5/layout/IconLeafLabelList"/>
    <dgm:cxn modelId="{D25366DE-FBD3-BB4F-A1A6-DE773AE5B872}" type="presParOf" srcId="{1B17D1C5-8B43-41E8-857C-678B4E49BFC2}" destId="{78B6A755-5595-4A0B-A011-B9C25FCDAE89}" srcOrd="0" destOrd="0" presId="urn:microsoft.com/office/officeart/2018/5/layout/IconLeafLabelList"/>
    <dgm:cxn modelId="{426E0A28-2CE9-6C46-B1A5-D941536FEAF5}" type="presParOf" srcId="{1B17D1C5-8B43-41E8-857C-678B4E49BFC2}" destId="{3D16717F-7559-4617-BD55-FC06452F7EB1}" srcOrd="1" destOrd="0" presId="urn:microsoft.com/office/officeart/2018/5/layout/IconLeafLabelList"/>
    <dgm:cxn modelId="{4E48A02F-9DB9-A74F-BE2E-69DC50266A33}" type="presParOf" srcId="{1B17D1C5-8B43-41E8-857C-678B4E49BFC2}" destId="{351C47EF-68E8-46BB-9E39-59CA69219FA4}" srcOrd="2" destOrd="0" presId="urn:microsoft.com/office/officeart/2018/5/layout/IconLeafLabelList"/>
    <dgm:cxn modelId="{770C1769-47DA-444F-A4D0-3743F8C5A83E}" type="presParOf" srcId="{1B17D1C5-8B43-41E8-857C-678B4E49BFC2}" destId="{9FBE21F8-8B6A-48FA-9473-CC1FF1C91ADB}" srcOrd="3" destOrd="0" presId="urn:microsoft.com/office/officeart/2018/5/layout/IconLeafLabelList"/>
  </dgm:cxnLst>
  <dgm:bg>
    <a:effectLst>
      <a:glow rad="228600">
        <a:schemeClr val="accent3">
          <a:satMod val="175000"/>
          <a:alpha val="40000"/>
        </a:schemeClr>
      </a:glo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E90BE-BA1A-4E66-A12D-ABB9F1E00FA5}">
      <dsp:nvSpPr>
        <dsp:cNvPr id="0" name=""/>
        <dsp:cNvSpPr/>
      </dsp:nvSpPr>
      <dsp:spPr>
        <a:xfrm>
          <a:off x="665352" y="187267"/>
          <a:ext cx="1098000" cy="1098000"/>
        </a:xfrm>
        <a:prstGeom prst="round2DiagRect">
          <a:avLst>
            <a:gd name="adj1" fmla="val 29727"/>
            <a:gd name="adj2" fmla="val 0"/>
          </a:avLst>
        </a:prstGeom>
        <a:solidFill>
          <a:schemeClr val="tx1"/>
        </a:solidFill>
        <a:ln>
          <a:noFill/>
        </a:ln>
        <a:effectLst>
          <a:glow rad="228600">
            <a:schemeClr val="accent3">
              <a:satMod val="175000"/>
              <a:alpha val="40000"/>
            </a:schemeClr>
          </a:glow>
        </a:effectLst>
      </dsp:spPr>
      <dsp:style>
        <a:lnRef idx="0">
          <a:scrgbClr r="0" g="0" b="0"/>
        </a:lnRef>
        <a:fillRef idx="1">
          <a:scrgbClr r="0" g="0" b="0"/>
        </a:fillRef>
        <a:effectRef idx="0">
          <a:scrgbClr r="0" g="0" b="0"/>
        </a:effectRef>
        <a:fontRef idx="minor"/>
      </dsp:style>
    </dsp:sp>
    <dsp:sp modelId="{FDDD0DBC-4459-4700-9839-0DA1E0D76F70}">
      <dsp:nvSpPr>
        <dsp:cNvPr id="0" name=""/>
        <dsp:cNvSpPr/>
      </dsp:nvSpPr>
      <dsp:spPr>
        <a:xfrm>
          <a:off x="899352" y="421267"/>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015BE92E-CD17-4778-A26B-4B148F2DD8F7}">
      <dsp:nvSpPr>
        <dsp:cNvPr id="0" name=""/>
        <dsp:cNvSpPr/>
      </dsp:nvSpPr>
      <dsp:spPr>
        <a:xfrm>
          <a:off x="299232" y="1597977"/>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CA" sz="1600" b="1" i="0" kern="1200">
              <a:solidFill>
                <a:schemeClr val="bg1"/>
              </a:solidFill>
              <a:latin typeface="Futura Condensed ExtraBold" panose="020B0602020204020303" pitchFamily="34" charset="-79"/>
              <a:cs typeface="Futura Condensed ExtraBold" panose="020B0602020204020303" pitchFamily="34" charset="-79"/>
            </a:rPr>
            <a:t>Motivation</a:t>
          </a:r>
          <a:endParaRPr lang="en-US" sz="1600" b="1" i="0" kern="1200">
            <a:solidFill>
              <a:schemeClr val="bg1"/>
            </a:solidFill>
            <a:latin typeface="Futura Condensed ExtraBold" panose="020B0602020204020303" pitchFamily="34" charset="-79"/>
            <a:cs typeface="Futura Condensed ExtraBold" panose="020B0602020204020303" pitchFamily="34" charset="-79"/>
          </a:endParaRPr>
        </a:p>
      </dsp:txBody>
      <dsp:txXfrm>
        <a:off x="299232" y="1597977"/>
        <a:ext cx="1800000" cy="810000"/>
      </dsp:txXfrm>
    </dsp:sp>
    <dsp:sp modelId="{D40CCDC8-7944-48DA-8148-FFCE231B856D}">
      <dsp:nvSpPr>
        <dsp:cNvPr id="0" name=""/>
        <dsp:cNvSpPr/>
      </dsp:nvSpPr>
      <dsp:spPr>
        <a:xfrm>
          <a:off x="2780353" y="187267"/>
          <a:ext cx="1098000" cy="1098000"/>
        </a:xfrm>
        <a:prstGeom prst="round2DiagRect">
          <a:avLst>
            <a:gd name="adj1" fmla="val 29727"/>
            <a:gd name="adj2" fmla="val 0"/>
          </a:avLst>
        </a:prstGeom>
        <a:solidFill>
          <a:schemeClr val="tx1"/>
        </a:solidFill>
        <a:ln>
          <a:noFill/>
        </a:ln>
        <a:effectLst>
          <a:glow rad="228600">
            <a:schemeClr val="accent3">
              <a:satMod val="175000"/>
              <a:alpha val="40000"/>
            </a:schemeClr>
          </a:glow>
        </a:effectLst>
      </dsp:spPr>
      <dsp:style>
        <a:lnRef idx="0">
          <a:scrgbClr r="0" g="0" b="0"/>
        </a:lnRef>
        <a:fillRef idx="1">
          <a:scrgbClr r="0" g="0" b="0"/>
        </a:fillRef>
        <a:effectRef idx="0">
          <a:scrgbClr r="0" g="0" b="0"/>
        </a:effectRef>
        <a:fontRef idx="minor"/>
      </dsp:style>
    </dsp:sp>
    <dsp:sp modelId="{09BF22DC-89EC-40C4-8253-12111116EEC8}">
      <dsp:nvSpPr>
        <dsp:cNvPr id="0" name=""/>
        <dsp:cNvSpPr/>
      </dsp:nvSpPr>
      <dsp:spPr>
        <a:xfrm>
          <a:off x="3014353" y="421267"/>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4DC81E39-3801-4796-9EEA-162A18EF3458}">
      <dsp:nvSpPr>
        <dsp:cNvPr id="0" name=""/>
        <dsp:cNvSpPr/>
      </dsp:nvSpPr>
      <dsp:spPr>
        <a:xfrm>
          <a:off x="2474713" y="1613092"/>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i="0" kern="1200">
              <a:solidFill>
                <a:schemeClr val="bg1"/>
              </a:solidFill>
              <a:latin typeface="Futura Condensed ExtraBold" panose="020B0602020204020303" pitchFamily="34" charset="-79"/>
              <a:cs typeface="Futura Condensed ExtraBold" panose="020B0602020204020303" pitchFamily="34" charset="-79"/>
            </a:rPr>
            <a:t>Introduction of topic</a:t>
          </a:r>
        </a:p>
      </dsp:txBody>
      <dsp:txXfrm>
        <a:off x="2474713" y="1613092"/>
        <a:ext cx="1800000" cy="810000"/>
      </dsp:txXfrm>
    </dsp:sp>
    <dsp:sp modelId="{94710F76-8876-426E-8B3F-54F0CD1B5821}">
      <dsp:nvSpPr>
        <dsp:cNvPr id="0" name=""/>
        <dsp:cNvSpPr/>
      </dsp:nvSpPr>
      <dsp:spPr>
        <a:xfrm>
          <a:off x="4895353" y="187267"/>
          <a:ext cx="1098000" cy="1098000"/>
        </a:xfrm>
        <a:prstGeom prst="round2DiagRect">
          <a:avLst>
            <a:gd name="adj1" fmla="val 29727"/>
            <a:gd name="adj2" fmla="val 0"/>
          </a:avLst>
        </a:prstGeom>
        <a:solidFill>
          <a:schemeClr val="tx1"/>
        </a:solidFill>
        <a:ln>
          <a:noFill/>
        </a:ln>
        <a:effectLst>
          <a:glow rad="228600">
            <a:schemeClr val="accent3">
              <a:satMod val="175000"/>
              <a:alpha val="40000"/>
            </a:schemeClr>
          </a:glow>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dsp:style>
    </dsp:sp>
    <dsp:sp modelId="{20515CBC-E234-4046-8C20-7938B1BDC113}">
      <dsp:nvSpPr>
        <dsp:cNvPr id="0" name=""/>
        <dsp:cNvSpPr/>
      </dsp:nvSpPr>
      <dsp:spPr>
        <a:xfrm>
          <a:off x="5129353" y="421267"/>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3E9C40C8-24F0-4BE5-89F4-E3DC4D4CDF99}">
      <dsp:nvSpPr>
        <dsp:cNvPr id="0" name=""/>
        <dsp:cNvSpPr/>
      </dsp:nvSpPr>
      <dsp:spPr>
        <a:xfrm>
          <a:off x="4544353" y="1627267"/>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CA" sz="1600" b="1" i="0" kern="1200">
              <a:solidFill>
                <a:schemeClr val="bg1"/>
              </a:solidFill>
              <a:latin typeface="Futura Condensed ExtraBold" panose="020B0602020204020303" pitchFamily="34" charset="-79"/>
              <a:cs typeface="Futura Condensed ExtraBold" panose="020B0602020204020303" pitchFamily="34" charset="-79"/>
            </a:rPr>
            <a:t>dataset description </a:t>
          </a:r>
          <a:endParaRPr lang="en-US" sz="1600" b="1" i="0" kern="1200">
            <a:solidFill>
              <a:schemeClr val="bg1"/>
            </a:solidFill>
            <a:latin typeface="Futura Condensed ExtraBold" panose="020B0602020204020303" pitchFamily="34" charset="-79"/>
            <a:cs typeface="Futura Condensed ExtraBold" panose="020B0602020204020303" pitchFamily="34" charset="-79"/>
          </a:endParaRPr>
        </a:p>
      </dsp:txBody>
      <dsp:txXfrm>
        <a:off x="4544353" y="1627267"/>
        <a:ext cx="1800000" cy="810000"/>
      </dsp:txXfrm>
    </dsp:sp>
    <dsp:sp modelId="{A03BF0B7-1A56-4C5A-AA0A-9EF2B9888EAA}">
      <dsp:nvSpPr>
        <dsp:cNvPr id="0" name=""/>
        <dsp:cNvSpPr/>
      </dsp:nvSpPr>
      <dsp:spPr>
        <a:xfrm>
          <a:off x="7010353" y="187267"/>
          <a:ext cx="1098000" cy="1098000"/>
        </a:xfrm>
        <a:prstGeom prst="round2DiagRect">
          <a:avLst>
            <a:gd name="adj1" fmla="val 29727"/>
            <a:gd name="adj2" fmla="val 0"/>
          </a:avLst>
        </a:prstGeom>
        <a:solidFill>
          <a:schemeClr val="tx1"/>
        </a:solidFill>
        <a:ln>
          <a:noFill/>
        </a:ln>
        <a:effectLst>
          <a:glow rad="228600">
            <a:schemeClr val="accent3">
              <a:satMod val="175000"/>
              <a:alpha val="40000"/>
            </a:schemeClr>
          </a:glow>
        </a:effectLst>
      </dsp:spPr>
      <dsp:style>
        <a:lnRef idx="0">
          <a:scrgbClr r="0" g="0" b="0"/>
        </a:lnRef>
        <a:fillRef idx="1">
          <a:scrgbClr r="0" g="0" b="0"/>
        </a:fillRef>
        <a:effectRef idx="0">
          <a:scrgbClr r="0" g="0" b="0"/>
        </a:effectRef>
        <a:fontRef idx="minor"/>
      </dsp:style>
    </dsp:sp>
    <dsp:sp modelId="{8CE307CB-C557-460C-AC99-CAD95A61FCE1}">
      <dsp:nvSpPr>
        <dsp:cNvPr id="0" name=""/>
        <dsp:cNvSpPr/>
      </dsp:nvSpPr>
      <dsp:spPr>
        <a:xfrm>
          <a:off x="7244353" y="421267"/>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A13C858A-A570-4FB5-B602-88D1EF7D8F03}">
      <dsp:nvSpPr>
        <dsp:cNvPr id="0" name=""/>
        <dsp:cNvSpPr/>
      </dsp:nvSpPr>
      <dsp:spPr>
        <a:xfrm>
          <a:off x="6659353" y="1627267"/>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CA" sz="1600" b="1" i="0" kern="1200">
              <a:solidFill>
                <a:schemeClr val="bg1"/>
              </a:solidFill>
              <a:latin typeface="Futura Condensed ExtraBold" panose="020B0602020204020303" pitchFamily="34" charset="-79"/>
              <a:cs typeface="Futura Condensed ExtraBold" panose="020B0602020204020303" pitchFamily="34" charset="-79"/>
            </a:rPr>
            <a:t>Data Checking</a:t>
          </a:r>
          <a:endParaRPr lang="en-US" sz="1600" b="1" i="0" kern="1200">
            <a:solidFill>
              <a:schemeClr val="bg1"/>
            </a:solidFill>
            <a:latin typeface="Futura Condensed ExtraBold" panose="020B0602020204020303" pitchFamily="34" charset="-79"/>
            <a:cs typeface="Futura Condensed ExtraBold" panose="020B0602020204020303" pitchFamily="34" charset="-79"/>
          </a:endParaRPr>
        </a:p>
      </dsp:txBody>
      <dsp:txXfrm>
        <a:off x="6659353" y="1627267"/>
        <a:ext cx="1800000" cy="810000"/>
      </dsp:txXfrm>
    </dsp:sp>
    <dsp:sp modelId="{8C96D7C7-BD03-440A-AA13-F8F148C1D2EB}">
      <dsp:nvSpPr>
        <dsp:cNvPr id="0" name=""/>
        <dsp:cNvSpPr/>
      </dsp:nvSpPr>
      <dsp:spPr>
        <a:xfrm>
          <a:off x="665352" y="2887267"/>
          <a:ext cx="1098000" cy="1098000"/>
        </a:xfrm>
        <a:prstGeom prst="round2DiagRect">
          <a:avLst>
            <a:gd name="adj1" fmla="val 29727"/>
            <a:gd name="adj2" fmla="val 0"/>
          </a:avLst>
        </a:prstGeom>
        <a:solidFill>
          <a:schemeClr val="tx1"/>
        </a:solidFill>
        <a:ln>
          <a:noFill/>
        </a:ln>
        <a:effectLst>
          <a:glow rad="228600">
            <a:schemeClr val="accent3">
              <a:satMod val="175000"/>
              <a:alpha val="40000"/>
            </a:schemeClr>
          </a:glow>
        </a:effectLst>
      </dsp:spPr>
      <dsp:style>
        <a:lnRef idx="0">
          <a:scrgbClr r="0" g="0" b="0"/>
        </a:lnRef>
        <a:fillRef idx="1">
          <a:scrgbClr r="0" g="0" b="0"/>
        </a:fillRef>
        <a:effectRef idx="0">
          <a:scrgbClr r="0" g="0" b="0"/>
        </a:effectRef>
        <a:fontRef idx="minor"/>
      </dsp:style>
    </dsp:sp>
    <dsp:sp modelId="{F59354ED-B6EB-4E95-B430-3A5CC00070D5}">
      <dsp:nvSpPr>
        <dsp:cNvPr id="0" name=""/>
        <dsp:cNvSpPr/>
      </dsp:nvSpPr>
      <dsp:spPr>
        <a:xfrm>
          <a:off x="899352" y="3121267"/>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78B210C4-2821-471E-B8B4-5FBFF86375A5}">
      <dsp:nvSpPr>
        <dsp:cNvPr id="0" name=""/>
        <dsp:cNvSpPr/>
      </dsp:nvSpPr>
      <dsp:spPr>
        <a:xfrm>
          <a:off x="314352" y="4327267"/>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CA" sz="1600" b="1" i="0" kern="1200">
              <a:solidFill>
                <a:schemeClr val="bg1"/>
              </a:solidFill>
              <a:latin typeface="Futura Condensed ExtraBold" panose="020B0602020204020303" pitchFamily="34" charset="-79"/>
              <a:cs typeface="Futura Condensed ExtraBold" panose="020B0602020204020303" pitchFamily="34" charset="-79"/>
            </a:rPr>
            <a:t>Model selection</a:t>
          </a:r>
          <a:endParaRPr lang="en-US" sz="1600" b="1" i="0" kern="1200">
            <a:solidFill>
              <a:schemeClr val="bg1"/>
            </a:solidFill>
            <a:latin typeface="Futura Condensed ExtraBold" panose="020B0602020204020303" pitchFamily="34" charset="-79"/>
            <a:cs typeface="Futura Condensed ExtraBold" panose="020B0602020204020303" pitchFamily="34" charset="-79"/>
          </a:endParaRPr>
        </a:p>
      </dsp:txBody>
      <dsp:txXfrm>
        <a:off x="314352" y="4327267"/>
        <a:ext cx="1800000" cy="810000"/>
      </dsp:txXfrm>
    </dsp:sp>
    <dsp:sp modelId="{0A85BD96-9578-4C38-BFC2-2B7B73300E35}">
      <dsp:nvSpPr>
        <dsp:cNvPr id="0" name=""/>
        <dsp:cNvSpPr/>
      </dsp:nvSpPr>
      <dsp:spPr>
        <a:xfrm>
          <a:off x="2780353" y="2887267"/>
          <a:ext cx="1098000" cy="1098000"/>
        </a:xfrm>
        <a:prstGeom prst="round2DiagRect">
          <a:avLst>
            <a:gd name="adj1" fmla="val 29727"/>
            <a:gd name="adj2" fmla="val 0"/>
          </a:avLst>
        </a:prstGeom>
        <a:solidFill>
          <a:schemeClr val="tx1"/>
        </a:solidFill>
        <a:ln>
          <a:noFill/>
        </a:ln>
        <a:effectLst>
          <a:glow rad="228600">
            <a:schemeClr val="accent3">
              <a:satMod val="175000"/>
              <a:alpha val="40000"/>
            </a:schemeClr>
          </a:glow>
        </a:effectLst>
      </dsp:spPr>
      <dsp:style>
        <a:lnRef idx="0">
          <a:scrgbClr r="0" g="0" b="0"/>
        </a:lnRef>
        <a:fillRef idx="1">
          <a:scrgbClr r="0" g="0" b="0"/>
        </a:fillRef>
        <a:effectRef idx="0">
          <a:scrgbClr r="0" g="0" b="0"/>
        </a:effectRef>
        <a:fontRef idx="minor"/>
      </dsp:style>
    </dsp:sp>
    <dsp:sp modelId="{83D425B8-A780-4B09-B626-35DDFE91FA7C}">
      <dsp:nvSpPr>
        <dsp:cNvPr id="0" name=""/>
        <dsp:cNvSpPr/>
      </dsp:nvSpPr>
      <dsp:spPr>
        <a:xfrm>
          <a:off x="3014353" y="3121267"/>
          <a:ext cx="630000" cy="6300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5E0AC43D-0372-4A3A-ABA3-46C3DB88D600}">
      <dsp:nvSpPr>
        <dsp:cNvPr id="0" name=""/>
        <dsp:cNvSpPr/>
      </dsp:nvSpPr>
      <dsp:spPr>
        <a:xfrm>
          <a:off x="2429353" y="4327267"/>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CA" sz="1600" b="1" i="0" kern="1200">
              <a:solidFill>
                <a:schemeClr val="bg1"/>
              </a:solidFill>
              <a:latin typeface="Futura Condensed ExtraBold" panose="020B0602020204020303" pitchFamily="34" charset="-79"/>
              <a:cs typeface="Futura Condensed ExtraBold" panose="020B0602020204020303" pitchFamily="34" charset="-79"/>
            </a:rPr>
            <a:t>Model checking</a:t>
          </a:r>
          <a:endParaRPr lang="en-US" sz="1600" b="1" i="0" kern="1200">
            <a:solidFill>
              <a:schemeClr val="bg1"/>
            </a:solidFill>
            <a:latin typeface="Futura Condensed ExtraBold" panose="020B0602020204020303" pitchFamily="34" charset="-79"/>
            <a:cs typeface="Futura Condensed ExtraBold" panose="020B0602020204020303" pitchFamily="34" charset="-79"/>
          </a:endParaRPr>
        </a:p>
      </dsp:txBody>
      <dsp:txXfrm>
        <a:off x="2429353" y="4327267"/>
        <a:ext cx="1800000" cy="810000"/>
      </dsp:txXfrm>
    </dsp:sp>
    <dsp:sp modelId="{B312F473-F8C7-4374-8B13-B1778333A274}">
      <dsp:nvSpPr>
        <dsp:cNvPr id="0" name=""/>
        <dsp:cNvSpPr/>
      </dsp:nvSpPr>
      <dsp:spPr>
        <a:xfrm>
          <a:off x="4895353" y="2887267"/>
          <a:ext cx="1098000" cy="1098000"/>
        </a:xfrm>
        <a:prstGeom prst="round2DiagRect">
          <a:avLst>
            <a:gd name="adj1" fmla="val 29727"/>
            <a:gd name="adj2" fmla="val 0"/>
          </a:avLst>
        </a:prstGeom>
        <a:solidFill>
          <a:schemeClr val="tx1"/>
        </a:solidFill>
        <a:ln>
          <a:noFill/>
        </a:ln>
        <a:effectLst>
          <a:glow rad="228600">
            <a:schemeClr val="accent3">
              <a:satMod val="175000"/>
              <a:alpha val="40000"/>
            </a:schemeClr>
          </a:glow>
        </a:effectLst>
      </dsp:spPr>
      <dsp:style>
        <a:lnRef idx="0">
          <a:scrgbClr r="0" g="0" b="0"/>
        </a:lnRef>
        <a:fillRef idx="1">
          <a:scrgbClr r="0" g="0" b="0"/>
        </a:fillRef>
        <a:effectRef idx="0">
          <a:scrgbClr r="0" g="0" b="0"/>
        </a:effectRef>
        <a:fontRef idx="minor"/>
      </dsp:style>
    </dsp:sp>
    <dsp:sp modelId="{65DE7C98-7BCE-4222-B772-645F76F0CD02}">
      <dsp:nvSpPr>
        <dsp:cNvPr id="0" name=""/>
        <dsp:cNvSpPr/>
      </dsp:nvSpPr>
      <dsp:spPr>
        <a:xfrm>
          <a:off x="5129353" y="3121267"/>
          <a:ext cx="630000" cy="63000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D44E0238-A992-4058-9671-FD006B6F91E2}">
      <dsp:nvSpPr>
        <dsp:cNvPr id="0" name=""/>
        <dsp:cNvSpPr/>
      </dsp:nvSpPr>
      <dsp:spPr>
        <a:xfrm>
          <a:off x="4544353" y="4327267"/>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CA" sz="1600" b="1" i="0" kern="1200">
              <a:solidFill>
                <a:schemeClr val="bg1"/>
              </a:solidFill>
              <a:latin typeface="Futura Condensed ExtraBold" panose="020B0602020204020303" pitchFamily="34" charset="-79"/>
              <a:cs typeface="Futura Condensed ExtraBold" panose="020B0602020204020303" pitchFamily="34" charset="-79"/>
            </a:rPr>
            <a:t>Applications</a:t>
          </a:r>
          <a:endParaRPr lang="en-US" sz="1600" b="1" i="0" kern="1200">
            <a:solidFill>
              <a:schemeClr val="bg1"/>
            </a:solidFill>
            <a:latin typeface="Futura Condensed ExtraBold" panose="020B0602020204020303" pitchFamily="34" charset="-79"/>
            <a:cs typeface="Futura Condensed ExtraBold" panose="020B0602020204020303" pitchFamily="34" charset="-79"/>
          </a:endParaRPr>
        </a:p>
      </dsp:txBody>
      <dsp:txXfrm>
        <a:off x="4544353" y="4327267"/>
        <a:ext cx="1800000" cy="810000"/>
      </dsp:txXfrm>
    </dsp:sp>
    <dsp:sp modelId="{78B6A755-5595-4A0B-A011-B9C25FCDAE89}">
      <dsp:nvSpPr>
        <dsp:cNvPr id="0" name=""/>
        <dsp:cNvSpPr/>
      </dsp:nvSpPr>
      <dsp:spPr>
        <a:xfrm>
          <a:off x="7010353" y="2887267"/>
          <a:ext cx="1098000" cy="1098000"/>
        </a:xfrm>
        <a:prstGeom prst="round2DiagRect">
          <a:avLst>
            <a:gd name="adj1" fmla="val 29727"/>
            <a:gd name="adj2" fmla="val 0"/>
          </a:avLst>
        </a:prstGeom>
        <a:solidFill>
          <a:schemeClr val="tx1"/>
        </a:solidFill>
        <a:ln>
          <a:noFill/>
        </a:ln>
        <a:effectLst>
          <a:glow rad="228600">
            <a:schemeClr val="accent3">
              <a:satMod val="175000"/>
              <a:alpha val="40000"/>
            </a:schemeClr>
          </a:glow>
        </a:effectLst>
      </dsp:spPr>
      <dsp:style>
        <a:lnRef idx="0">
          <a:scrgbClr r="0" g="0" b="0"/>
        </a:lnRef>
        <a:fillRef idx="1">
          <a:scrgbClr r="0" g="0" b="0"/>
        </a:fillRef>
        <a:effectRef idx="0">
          <a:scrgbClr r="0" g="0" b="0"/>
        </a:effectRef>
        <a:fontRef idx="minor"/>
      </dsp:style>
    </dsp:sp>
    <dsp:sp modelId="{3D16717F-7559-4617-BD55-FC06452F7EB1}">
      <dsp:nvSpPr>
        <dsp:cNvPr id="0" name=""/>
        <dsp:cNvSpPr/>
      </dsp:nvSpPr>
      <dsp:spPr>
        <a:xfrm>
          <a:off x="7244353" y="3121267"/>
          <a:ext cx="630000" cy="630000"/>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9FBE21F8-8B6A-48FA-9473-CC1FF1C91ADB}">
      <dsp:nvSpPr>
        <dsp:cNvPr id="0" name=""/>
        <dsp:cNvSpPr/>
      </dsp:nvSpPr>
      <dsp:spPr>
        <a:xfrm>
          <a:off x="6659353" y="4327267"/>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CA" sz="1600" b="1" i="0" kern="1200">
              <a:solidFill>
                <a:schemeClr val="bg1"/>
              </a:solidFill>
              <a:latin typeface="Futura Condensed ExtraBold" panose="020B0602020204020303" pitchFamily="34" charset="-79"/>
              <a:cs typeface="Futura Condensed ExtraBold" panose="020B0602020204020303" pitchFamily="34" charset="-79"/>
            </a:rPr>
            <a:t>Conclusion</a:t>
          </a:r>
          <a:br>
            <a:rPr lang="en-CA" sz="1600" b="1" i="0" kern="1200">
              <a:solidFill>
                <a:schemeClr val="bg1"/>
              </a:solidFill>
              <a:latin typeface="Futura Condensed ExtraBold" panose="020B0602020204020303" pitchFamily="34" charset="-79"/>
              <a:cs typeface="Futura Condensed ExtraBold" panose="020B0602020204020303" pitchFamily="34" charset="-79"/>
            </a:rPr>
          </a:br>
          <a:br>
            <a:rPr lang="en-CA" sz="1600" b="1" i="0" kern="1200">
              <a:solidFill>
                <a:schemeClr val="bg1"/>
              </a:solidFill>
              <a:latin typeface="Futura Condensed ExtraBold" panose="020B0602020204020303" pitchFamily="34" charset="-79"/>
              <a:cs typeface="Futura Condensed ExtraBold" panose="020B0602020204020303" pitchFamily="34" charset="-79"/>
            </a:rPr>
          </a:br>
          <a:endParaRPr lang="en-US" sz="1600" b="1" i="0" kern="1200">
            <a:solidFill>
              <a:schemeClr val="bg1"/>
            </a:solidFill>
            <a:latin typeface="Futura Condensed ExtraBold" panose="020B0602020204020303" pitchFamily="34" charset="-79"/>
            <a:cs typeface="Futura Condensed ExtraBold" panose="020B0602020204020303" pitchFamily="34" charset="-79"/>
          </a:endParaRPr>
        </a:p>
      </dsp:txBody>
      <dsp:txXfrm>
        <a:off x="6659353" y="4327267"/>
        <a:ext cx="1800000" cy="81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a:pPr/>
              <a:t>11/29/24</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a:pPr/>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a:t>11/29/24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a:t>11/29/24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a:t>11/29/24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a:pPr/>
              <a:t>11/29/24</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a:pPr/>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DE6118-2437-4B30-8E3C-4D2BE6020583}" type="datetimeFigureOut">
              <a:rPr lang="en-US"/>
              <a:t>11/29/24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DE6118-2437-4B30-8E3C-4D2BE6020583}" type="datetimeFigureOut">
              <a:rPr lang="en-US"/>
              <a:t>11/29/24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DE6118-2437-4B30-8E3C-4D2BE6020583}" type="datetimeFigureOut">
              <a:rPr lang="en-US"/>
              <a:t>11/29/24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a:t>11/29/24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11/29/24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11/29/24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a:pPr/>
              <a:t>11/29/24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a:pPr/>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8">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The S&amp;P 500 breaks above 6,000 for the first time. Why U.S. stocks may have  more upside ahead. - MarketWatch">
            <a:extLst>
              <a:ext uri="{FF2B5EF4-FFF2-40B4-BE49-F238E27FC236}">
                <a16:creationId xmlns:a16="http://schemas.microsoft.com/office/drawing/2014/main" id="{B6A00A94-7BBA-967B-F0CC-E96F46E8402F}"/>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7A8732F-B025-F376-6417-CF9E641DF0A6}"/>
              </a:ext>
            </a:extLst>
          </p:cNvPr>
          <p:cNvSpPr>
            <a:spLocks noGrp="1"/>
          </p:cNvSpPr>
          <p:nvPr>
            <p:ph type="ctrTitle"/>
          </p:nvPr>
        </p:nvSpPr>
        <p:spPr>
          <a:xfrm>
            <a:off x="1548582" y="2072027"/>
            <a:ext cx="8838646" cy="2098226"/>
          </a:xfrm>
        </p:spPr>
        <p:txBody>
          <a:bodyPr>
            <a:noAutofit/>
          </a:bodyPr>
          <a:lstStyle/>
          <a:p>
            <a:r>
              <a:rPr lang="en-CA" sz="4000" b="1">
                <a:effectLst/>
                <a:latin typeface="Futura" panose="020B0602020204020303" pitchFamily="34" charset="-79"/>
                <a:cs typeface="Futura" panose="020B0602020204020303" pitchFamily="34" charset="-79"/>
              </a:rPr>
              <a:t>MULTIPLE LINEAR REGRESSION</a:t>
            </a:r>
            <a:br>
              <a:rPr lang="en-CA" sz="4000" b="1">
                <a:effectLst/>
                <a:latin typeface="Futura" panose="020B0602020204020303" pitchFamily="34" charset="-79"/>
                <a:cs typeface="Futura" panose="020B0602020204020303" pitchFamily="34" charset="-79"/>
              </a:rPr>
            </a:br>
            <a:r>
              <a:rPr lang="en-CA" sz="4000" b="1">
                <a:effectLst/>
                <a:latin typeface="Futura" panose="020B0602020204020303" pitchFamily="34" charset="-79"/>
                <a:cs typeface="Futura" panose="020B0602020204020303" pitchFamily="34" charset="-79"/>
              </a:rPr>
              <a:t>REPORT for S&amp;P 500</a:t>
            </a:r>
            <a:br>
              <a:rPr lang="en-US" sz="3200" b="1">
                <a:latin typeface="Futura" panose="020B0602020204020303" pitchFamily="34" charset="-79"/>
                <a:cs typeface="Futura" panose="020B0602020204020303" pitchFamily="34" charset="-79"/>
              </a:rPr>
            </a:br>
            <a:br>
              <a:rPr lang="en-US" sz="3200" b="1">
                <a:latin typeface="Futura" panose="020B0602020204020303" pitchFamily="34" charset="-79"/>
                <a:cs typeface="Futura" panose="020B0602020204020303" pitchFamily="34" charset="-79"/>
              </a:rPr>
            </a:br>
            <a:r>
              <a:rPr lang="en-CA" sz="2800" b="1" cap="none">
                <a:latin typeface="Futura" panose="020B0602020204020303" pitchFamily="34" charset="-79"/>
                <a:cs typeface="Futura" panose="020B0602020204020303" pitchFamily="34" charset="-79"/>
              </a:rPr>
              <a:t>Presented b</a:t>
            </a:r>
            <a:r>
              <a:rPr lang="en-CA" sz="2800" b="1" u="none" strike="noStrike" cap="none">
                <a:effectLst/>
                <a:latin typeface="Futura" panose="020B0602020204020303" pitchFamily="34" charset="-79"/>
                <a:cs typeface="Futura" panose="020B0602020204020303" pitchFamily="34" charset="-79"/>
              </a:rPr>
              <a:t>y Group 21</a:t>
            </a:r>
            <a:endParaRPr lang="en-US" sz="3200" b="1">
              <a:latin typeface="Futura" panose="020B0602020204020303" pitchFamily="34" charset="-79"/>
              <a:cs typeface="Futura" panose="020B0602020204020303" pitchFamily="34" charset="-79"/>
            </a:endParaRPr>
          </a:p>
        </p:txBody>
      </p:sp>
      <p:sp>
        <p:nvSpPr>
          <p:cNvPr id="3" name="Subtitle 2">
            <a:extLst>
              <a:ext uri="{FF2B5EF4-FFF2-40B4-BE49-F238E27FC236}">
                <a16:creationId xmlns:a16="http://schemas.microsoft.com/office/drawing/2014/main" id="{F68334B9-B72C-F18C-5498-4EC8517E8DAF}"/>
              </a:ext>
            </a:extLst>
          </p:cNvPr>
          <p:cNvSpPr>
            <a:spLocks noGrp="1"/>
          </p:cNvSpPr>
          <p:nvPr>
            <p:ph type="subTitle" idx="1"/>
          </p:nvPr>
        </p:nvSpPr>
        <p:spPr>
          <a:xfrm>
            <a:off x="5555842" y="6242279"/>
            <a:ext cx="6831673" cy="446115"/>
          </a:xfrm>
        </p:spPr>
        <p:txBody>
          <a:bodyPr>
            <a:normAutofit/>
          </a:bodyPr>
          <a:lstStyle/>
          <a:p>
            <a:pPr>
              <a:spcAft>
                <a:spcPts val="600"/>
              </a:spcAft>
            </a:pPr>
            <a:r>
              <a:rPr lang="en-US" sz="2000">
                <a:latin typeface="Futura Medium" panose="020B0602020204020303" pitchFamily="34" charset="-79"/>
                <a:cs typeface="Futura Medium" panose="020B0602020204020303" pitchFamily="34" charset="-79"/>
              </a:rPr>
              <a:t>Group 21: Kris Zhang, Patrick Luo, Antonio </a:t>
            </a:r>
            <a:r>
              <a:rPr lang="en-US" sz="2000" err="1">
                <a:latin typeface="Futura Medium" panose="020B0602020204020303" pitchFamily="34" charset="-79"/>
                <a:cs typeface="Futura Medium" panose="020B0602020204020303" pitchFamily="34" charset="-79"/>
              </a:rPr>
              <a:t>Melacini</a:t>
            </a:r>
            <a:endParaRPr lang="en-US" sz="2000">
              <a:latin typeface="Futura Medium" panose="020B0602020204020303" pitchFamily="34" charset="-79"/>
              <a:cs typeface="Futura Medium" panose="020B0602020204020303" pitchFamily="34" charset="-79"/>
            </a:endParaRPr>
          </a:p>
        </p:txBody>
      </p:sp>
      <p:sp>
        <p:nvSpPr>
          <p:cNvPr id="4" name="TextBox 3">
            <a:extLst>
              <a:ext uri="{FF2B5EF4-FFF2-40B4-BE49-F238E27FC236}">
                <a16:creationId xmlns:a16="http://schemas.microsoft.com/office/drawing/2014/main" id="{D86653A4-5C25-80A0-DCA1-E63038F7EFA0}"/>
              </a:ext>
            </a:extLst>
          </p:cNvPr>
          <p:cNvSpPr txBox="1"/>
          <p:nvPr/>
        </p:nvSpPr>
        <p:spPr>
          <a:xfrm>
            <a:off x="10317858" y="75569"/>
            <a:ext cx="1874142" cy="584775"/>
          </a:xfrm>
          <a:prstGeom prst="rect">
            <a:avLst/>
          </a:prstGeom>
          <a:noFill/>
        </p:spPr>
        <p:txBody>
          <a:bodyPr wrap="square" rtlCol="0">
            <a:spAutoFit/>
          </a:bodyPr>
          <a:lstStyle/>
          <a:p>
            <a:pPr>
              <a:spcAft>
                <a:spcPts val="600"/>
              </a:spcAft>
            </a:pPr>
            <a:r>
              <a:rPr lang="en-CA" sz="3200" b="1" i="0" u="none" strike="noStrike">
                <a:solidFill>
                  <a:srgbClr val="D6002A"/>
                </a:solidFill>
                <a:effectLst/>
                <a:latin typeface="Conv_Akk_Pro"/>
              </a:rPr>
              <a:t>S&amp;P 500®</a:t>
            </a:r>
            <a:endParaRPr lang="en-US" sz="3200"/>
          </a:p>
        </p:txBody>
      </p:sp>
    </p:spTree>
    <p:extLst>
      <p:ext uri="{BB962C8B-B14F-4D97-AF65-F5344CB8AC3E}">
        <p14:creationId xmlns:p14="http://schemas.microsoft.com/office/powerpoint/2010/main" val="2567318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1B20D73-66E4-B6D6-0679-74F2AFE79463}"/>
                  </a:ext>
                </a:extLst>
              </p:cNvPr>
              <p:cNvSpPr txBox="1"/>
              <p:nvPr/>
            </p:nvSpPr>
            <p:spPr>
              <a:xfrm>
                <a:off x="685797" y="660344"/>
                <a:ext cx="8480873"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Model 1: Junk Bonds Index </a:t>
                </a:r>
                <a14:m>
                  <m:oMath xmlns:m="http://schemas.openxmlformats.org/officeDocument/2006/math">
                    <m:sSub>
                      <m:sSubPr>
                        <m:ctrlPr>
                          <a:rPr lang="en-CA" sz="2800" i="1" smtClean="0">
                            <a:solidFill>
                              <a:schemeClr val="bg1"/>
                            </a:solidFill>
                            <a:effectLst/>
                            <a:latin typeface="Cambria Math" panose="02040503050406030204" pitchFamily="18" charset="0"/>
                            <a:ea typeface="DengXian" panose="02010600030101010101" pitchFamily="2" charset="-122"/>
                          </a:rPr>
                        </m:ctrlPr>
                      </m:sSubPr>
                      <m:e>
                        <m:r>
                          <a:rPr lang="en-US" sz="2800" b="0" i="1" smtClean="0">
                            <a:solidFill>
                              <a:schemeClr val="bg1"/>
                            </a:solidFill>
                            <a:effectLst/>
                            <a:latin typeface="Cambria Math" panose="02040503050406030204" pitchFamily="18" charset="0"/>
                            <a:ea typeface="DengXian" panose="02010600030101010101" pitchFamily="2" charset="-122"/>
                          </a:rPr>
                          <m:t>(</m:t>
                        </m:r>
                        <m:r>
                          <a:rPr lang="en-CA" sz="28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𝑥</m:t>
                        </m:r>
                      </m:e>
                      <m:sub>
                        <m:r>
                          <a:rPr lang="en-US" sz="2800" b="0"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1</m:t>
                        </m:r>
                      </m:sub>
                    </m:sSub>
                    <m:r>
                      <a:rPr lang="en-US" sz="2800" b="0" i="1"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oMath>
                </a14:m>
                <a:r>
                  <a:rPr lang="en-CA" sz="2800" b="1">
                    <a:solidFill>
                      <a:schemeClr val="bg1"/>
                    </a:solidFill>
                    <a:latin typeface="Futura" panose="020B0602020204020303" pitchFamily="34" charset="-79"/>
                    <a:cs typeface="Futura" panose="020B0602020204020303" pitchFamily="34" charset="-79"/>
                  </a:rPr>
                  <a:t> </a:t>
                </a:r>
                <a:endParaRPr lang="en-CA" sz="2800" b="1" u="none" strike="noStrike">
                  <a:solidFill>
                    <a:schemeClr val="bg1"/>
                  </a:solidFill>
                  <a:effectLst/>
                  <a:latin typeface="Futura" panose="020B0602020204020303" pitchFamily="34" charset="-79"/>
                  <a:cs typeface="Futura" panose="020B0602020204020303" pitchFamily="34" charset="-79"/>
                </a:endParaRPr>
              </a:p>
            </p:txBody>
          </p:sp>
        </mc:Choice>
        <mc:Fallback>
          <p:sp>
            <p:nvSpPr>
              <p:cNvPr id="5" name="TextBox 4">
                <a:extLst>
                  <a:ext uri="{FF2B5EF4-FFF2-40B4-BE49-F238E27FC236}">
                    <a16:creationId xmlns:a16="http://schemas.microsoft.com/office/drawing/2014/main" id="{91B20D73-66E4-B6D6-0679-74F2AFE79463}"/>
                  </a:ext>
                </a:extLst>
              </p:cNvPr>
              <p:cNvSpPr txBox="1">
                <a:spLocks noRot="1" noChangeAspect="1" noMove="1" noResize="1" noEditPoints="1" noAdjustHandles="1" noChangeArrowheads="1" noChangeShapeType="1" noTextEdit="1"/>
              </p:cNvSpPr>
              <p:nvPr/>
            </p:nvSpPr>
            <p:spPr>
              <a:xfrm>
                <a:off x="685797" y="660344"/>
                <a:ext cx="8480873" cy="523220"/>
              </a:xfrm>
              <a:prstGeom prst="rect">
                <a:avLst/>
              </a:prstGeom>
              <a:blipFill>
                <a:blip r:embed="rId3"/>
                <a:stretch>
                  <a:fillRect l="-1345" t="-9302" b="-279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AE07C0E-5731-49DD-DEA6-7633B03253F6}"/>
                  </a:ext>
                </a:extLst>
              </p:cNvPr>
              <p:cNvSpPr txBox="1"/>
              <p:nvPr/>
            </p:nvSpPr>
            <p:spPr>
              <a:xfrm>
                <a:off x="5766783" y="1863476"/>
                <a:ext cx="6351686" cy="3897157"/>
              </a:xfrm>
              <a:prstGeom prst="rect">
                <a:avLst/>
              </a:prstGeom>
              <a:noFill/>
            </p:spPr>
            <p:txBody>
              <a:bodyPr wrap="square" rtlCol="0">
                <a:spAutoFit/>
              </a:bodyPr>
              <a:lstStyle/>
              <a:p>
                <a:pPr marL="342900" indent="-342900">
                  <a:lnSpc>
                    <a:spcPct val="150000"/>
                  </a:lnSpc>
                  <a:buFont typeface="Wingdings" pitchFamily="2" charset="2"/>
                  <a:buChar char="Ø"/>
                </a:pPr>
                <a:r>
                  <a:rPr lang="en-US" b="1">
                    <a:solidFill>
                      <a:schemeClr val="bg1"/>
                    </a:solidFill>
                    <a:latin typeface="Futura" panose="020B0602020204020303" pitchFamily="34" charset="-79"/>
                    <a:cs typeface="Futura" panose="020B0602020204020303" pitchFamily="34" charset="-79"/>
                  </a:rPr>
                  <a:t>Strong positive linear association with </a:t>
                </a:r>
                <a14:m>
                  <m:oMath xmlns:m="http://schemas.openxmlformats.org/officeDocument/2006/math">
                    <m:sSubSup>
                      <m:sSubSupPr>
                        <m:ctrlPr>
                          <a:rPr lang="en-CA" b="1" i="1" u="none" strike="noStrike" smtClean="0">
                            <a:solidFill>
                              <a:schemeClr val="bg1"/>
                            </a:solidFill>
                            <a:effectLst/>
                            <a:latin typeface="Cambria Math" panose="02040503050406030204" pitchFamily="18" charset="0"/>
                          </a:rPr>
                        </m:ctrlPr>
                      </m:sSubSupPr>
                      <m:e>
                        <m:r>
                          <a:rPr lang="en-US" b="1" i="0" u="none" strike="noStrike" smtClean="0">
                            <a:solidFill>
                              <a:schemeClr val="bg1"/>
                            </a:solidFill>
                            <a:effectLst/>
                            <a:latin typeface="Cambria Math" panose="02040503050406030204" pitchFamily="18" charset="0"/>
                          </a:rPr>
                          <m:t>𝐑</m:t>
                        </m:r>
                      </m:e>
                      <m:sub>
                        <m:r>
                          <a:rPr lang="en-US" b="1" i="0" u="none" strike="noStrike" smtClean="0">
                            <a:solidFill>
                              <a:schemeClr val="bg1"/>
                            </a:solidFill>
                            <a:effectLst/>
                            <a:latin typeface="Cambria Math" panose="02040503050406030204" pitchFamily="18" charset="0"/>
                          </a:rPr>
                          <m:t>𝐚𝐝𝐣</m:t>
                        </m:r>
                      </m:sub>
                      <m:sup>
                        <m:r>
                          <a:rPr lang="en-US" b="1" i="0" u="none" strike="noStrike" smtClean="0">
                            <a:solidFill>
                              <a:schemeClr val="bg1"/>
                            </a:solidFill>
                            <a:effectLst/>
                            <a:latin typeface="Cambria Math" panose="02040503050406030204" pitchFamily="18" charset="0"/>
                          </a:rPr>
                          <m:t>𝟐</m:t>
                        </m:r>
                      </m:sup>
                    </m:sSubSup>
                  </m:oMath>
                </a14:m>
                <a:r>
                  <a:rPr lang="en-CA" b="1" u="none" strike="noStrike">
                    <a:solidFill>
                      <a:schemeClr val="bg1"/>
                    </a:solidFill>
                    <a:effectLst/>
                    <a:latin typeface="Futura" panose="020B0602020204020303" pitchFamily="34" charset="-79"/>
                    <a:cs typeface="Futura" panose="020B0602020204020303" pitchFamily="34" charset="-79"/>
                  </a:rPr>
                  <a:t>=0.834</a:t>
                </a:r>
              </a:p>
              <a:p>
                <a:pPr marL="342900" indent="-342900">
                  <a:lnSpc>
                    <a:spcPct val="150000"/>
                  </a:lnSpc>
                  <a:buFont typeface="Wingdings" pitchFamily="2" charset="2"/>
                  <a:buChar char="Ø"/>
                </a:pPr>
                <a:r>
                  <a:rPr lang="en-CA" b="1">
                    <a:solidFill>
                      <a:schemeClr val="bg1"/>
                    </a:solidFill>
                    <a:latin typeface="Futura" panose="020B0602020204020303" pitchFamily="34" charset="-79"/>
                    <a:cs typeface="Futura" panose="020B0602020204020303" pitchFamily="34" charset="-79"/>
                  </a:rPr>
                  <a:t>S</a:t>
                </a:r>
                <a:r>
                  <a:rPr lang="en-CA" b="1" u="none" strike="noStrike">
                    <a:solidFill>
                      <a:schemeClr val="bg1"/>
                    </a:solidFill>
                    <a:effectLst/>
                    <a:latin typeface="Futura" panose="020B0602020204020303" pitchFamily="34" charset="-79"/>
                    <a:cs typeface="Futura" panose="020B0602020204020303" pitchFamily="34" charset="-79"/>
                  </a:rPr>
                  <a:t>tatistically significant linear association with the S&amp;P500 price at the 5% level, P-value&lt;5%</a:t>
                </a:r>
              </a:p>
              <a:p>
                <a:pPr marL="342900" indent="-342900">
                  <a:lnSpc>
                    <a:spcPct val="150000"/>
                  </a:lnSpc>
                  <a:buFont typeface="Wingdings" pitchFamily="2" charset="2"/>
                  <a:buChar char="Ø"/>
                </a:pPr>
                <a14:m>
                  <m:oMath xmlns:m="http://schemas.openxmlformats.org/officeDocument/2006/math">
                    <m:sSub>
                      <m:sSubPr>
                        <m:ctrlPr>
                          <a:rPr lang="en-CA" b="1" i="1" u="none" strike="noStrike" smtClean="0">
                            <a:solidFill>
                              <a:schemeClr val="bg1"/>
                            </a:solidFill>
                            <a:effectLst/>
                            <a:latin typeface="Cambria Math" panose="02040503050406030204" pitchFamily="18" charset="0"/>
                            <a:ea typeface="Cambria Math" panose="02040503050406030204" pitchFamily="18" charset="0"/>
                            <a:cs typeface="Futura" panose="020B0602020204020303" pitchFamily="34" charset="-79"/>
                          </a:rPr>
                        </m:ctrlPr>
                      </m:sSubPr>
                      <m:e>
                        <m:acc>
                          <m:accPr>
                            <m:chr m:val="̂"/>
                            <m:ctrlPr>
                              <a:rPr lang="en-CA" b="1" i="1">
                                <a:solidFill>
                                  <a:schemeClr val="bg1"/>
                                </a:solidFill>
                                <a:latin typeface="Cambria Math" panose="02040503050406030204" pitchFamily="18" charset="0"/>
                                <a:ea typeface="Cambria Math" panose="02040503050406030204" pitchFamily="18" charset="0"/>
                                <a:cs typeface="Futura" panose="020B0602020204020303" pitchFamily="34" charset="-79"/>
                              </a:rPr>
                            </m:ctrlPr>
                          </m:accPr>
                          <m:e>
                            <m:r>
                              <a:rPr lang="en-CA" b="1" i="0">
                                <a:solidFill>
                                  <a:schemeClr val="bg1"/>
                                </a:solidFill>
                                <a:latin typeface="Cambria Math" panose="02040503050406030204" pitchFamily="18" charset="0"/>
                                <a:ea typeface="Cambria Math" panose="02040503050406030204" pitchFamily="18" charset="0"/>
                                <a:cs typeface="Futura" panose="020B0602020204020303" pitchFamily="34" charset="-79"/>
                              </a:rPr>
                              <m:t>𝛃</m:t>
                            </m:r>
                          </m:e>
                        </m:acc>
                      </m:e>
                      <m:sub>
                        <m:r>
                          <a:rPr lang="en-US" b="1" i="0" u="none" strike="noStrike" smtClean="0">
                            <a:solidFill>
                              <a:schemeClr val="bg1"/>
                            </a:solidFill>
                            <a:effectLst/>
                            <a:latin typeface="Cambria Math" panose="02040503050406030204" pitchFamily="18" charset="0"/>
                            <a:ea typeface="Cambria Math" panose="02040503050406030204" pitchFamily="18" charset="0"/>
                            <a:cs typeface="Futura" panose="020B0602020204020303" pitchFamily="34" charset="-79"/>
                          </a:rPr>
                          <m:t>𝟏</m:t>
                        </m:r>
                      </m:sub>
                    </m:sSub>
                    <m:r>
                      <a:rPr lang="en-CA" b="1" i="0" u="none" strike="noStrike" smtClean="0">
                        <a:solidFill>
                          <a:schemeClr val="bg1"/>
                        </a:solidFill>
                        <a:effectLst/>
                        <a:latin typeface="Cambria Math" panose="02040503050406030204" pitchFamily="18" charset="0"/>
                        <a:ea typeface="Cambria Math" panose="02040503050406030204" pitchFamily="18" charset="0"/>
                        <a:cs typeface="Futura" panose="020B0602020204020303" pitchFamily="34" charset="-79"/>
                      </a:rPr>
                      <m:t>≈</m:t>
                    </m:r>
                  </m:oMath>
                </a14:m>
                <a:r>
                  <a:rPr lang="en-CA" b="1" u="none" strike="noStrike">
                    <a:solidFill>
                      <a:schemeClr val="bg1"/>
                    </a:solidFill>
                    <a:effectLst/>
                    <a:latin typeface="Futura" panose="020B0602020204020303" pitchFamily="34" charset="-79"/>
                    <a:cs typeface="Futura" panose="020B0602020204020303" pitchFamily="34" charset="-79"/>
                  </a:rPr>
                  <a:t>1.469 s</a:t>
                </a:r>
                <a:r>
                  <a:rPr lang="en-CA" b="1">
                    <a:solidFill>
                      <a:schemeClr val="bg1"/>
                    </a:solidFill>
                    <a:latin typeface="Futura" panose="020B0602020204020303" pitchFamily="34" charset="-79"/>
                    <a:cs typeface="Futura" panose="020B0602020204020303" pitchFamily="34" charset="-79"/>
                  </a:rPr>
                  <a:t>uggests that a $1 increase in the price of the junk bonds index is, on average, associated with a $1.469 increase in the price of the S&amp;P500 index.</a:t>
                </a:r>
                <a:endParaRPr lang="en-CA" b="1" u="none" strike="noStrike">
                  <a:solidFill>
                    <a:schemeClr val="bg1"/>
                  </a:solidFill>
                  <a:effectLst/>
                  <a:latin typeface="Futura" panose="020B0602020204020303" pitchFamily="34" charset="-79"/>
                  <a:cs typeface="Futura" panose="020B0602020204020303" pitchFamily="34" charset="-79"/>
                </a:endParaRPr>
              </a:p>
              <a:p>
                <a:pPr marL="342900" indent="-342900">
                  <a:lnSpc>
                    <a:spcPct val="150000"/>
                  </a:lnSpc>
                  <a:buFont typeface="Wingdings" pitchFamily="2" charset="2"/>
                  <a:buChar char="Ø"/>
                </a:pPr>
                <a:endParaRPr lang="en-US" b="1">
                  <a:solidFill>
                    <a:schemeClr val="bg1"/>
                  </a:solidFill>
                  <a:latin typeface="Futura" panose="020B0602020204020303" pitchFamily="34" charset="-79"/>
                  <a:cs typeface="Futura" panose="020B0602020204020303" pitchFamily="34" charset="-79"/>
                </a:endParaRPr>
              </a:p>
            </p:txBody>
          </p:sp>
        </mc:Choice>
        <mc:Fallback>
          <p:sp>
            <p:nvSpPr>
              <p:cNvPr id="7" name="TextBox 6">
                <a:extLst>
                  <a:ext uri="{FF2B5EF4-FFF2-40B4-BE49-F238E27FC236}">
                    <a16:creationId xmlns:a16="http://schemas.microsoft.com/office/drawing/2014/main" id="{0AE07C0E-5731-49DD-DEA6-7633B03253F6}"/>
                  </a:ext>
                </a:extLst>
              </p:cNvPr>
              <p:cNvSpPr txBox="1">
                <a:spLocks noRot="1" noChangeAspect="1" noMove="1" noResize="1" noEditPoints="1" noAdjustHandles="1" noChangeArrowheads="1" noChangeShapeType="1" noTextEdit="1"/>
              </p:cNvSpPr>
              <p:nvPr/>
            </p:nvSpPr>
            <p:spPr>
              <a:xfrm>
                <a:off x="5766783" y="1863476"/>
                <a:ext cx="6351686" cy="3897157"/>
              </a:xfrm>
              <a:prstGeom prst="rect">
                <a:avLst/>
              </a:prstGeom>
              <a:blipFill>
                <a:blip r:embed="rId4"/>
                <a:stretch>
                  <a:fillRect l="-59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4A2BC4C2-5261-9F5C-3CF5-F12E9CF84E9E}"/>
              </a:ext>
            </a:extLst>
          </p:cNvPr>
          <p:cNvSpPr/>
          <p:nvPr/>
        </p:nvSpPr>
        <p:spPr>
          <a:xfrm>
            <a:off x="250321" y="1560658"/>
            <a:ext cx="5442951" cy="4773570"/>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A graph of a price&#10;&#10;Description automatically generated">
            <a:extLst>
              <a:ext uri="{FF2B5EF4-FFF2-40B4-BE49-F238E27FC236}">
                <a16:creationId xmlns:a16="http://schemas.microsoft.com/office/drawing/2014/main" id="{ED290A9E-2038-971F-D33E-6AA6B478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340" y="2096732"/>
            <a:ext cx="4572000" cy="384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45473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descr="A graph and a chart with a graph on it&#10;&#10;Description automatically generated with medium confidence">
            <a:extLst>
              <a:ext uri="{FF2B5EF4-FFF2-40B4-BE49-F238E27FC236}">
                <a16:creationId xmlns:a16="http://schemas.microsoft.com/office/drawing/2014/main" id="{26668002-42D0-2D2B-9E4D-85299C8FA64A}"/>
              </a:ext>
            </a:extLst>
          </p:cNvPr>
          <p:cNvPicPr>
            <a:picLocks noChangeAspect="1"/>
          </p:cNvPicPr>
          <p:nvPr/>
        </p:nvPicPr>
        <p:blipFill>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69591010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1B20D73-66E4-B6D6-0679-74F2AFE79463}"/>
                  </a:ext>
                </a:extLst>
              </p:cNvPr>
              <p:cNvSpPr txBox="1"/>
              <p:nvPr/>
            </p:nvSpPr>
            <p:spPr>
              <a:xfrm>
                <a:off x="685798" y="660344"/>
                <a:ext cx="10211432" cy="523220"/>
              </a:xfrm>
              <a:prstGeom prst="rect">
                <a:avLst/>
              </a:prstGeom>
              <a:noFill/>
            </p:spPr>
            <p:txBody>
              <a:bodyPr wrap="square" rtlCol="0">
                <a:spAutoFit/>
              </a:bodyPr>
              <a:lstStyle/>
              <a:p>
                <a:r>
                  <a:rPr lang="en-CA" sz="2800" b="1" u="none" strike="noStrike">
                    <a:solidFill>
                      <a:schemeClr val="bg1"/>
                    </a:solidFill>
                    <a:effectLst/>
                    <a:latin typeface="Futura" panose="020B0602020204020303" pitchFamily="34" charset="-79"/>
                    <a:cs typeface="Futura" panose="020B0602020204020303" pitchFamily="34" charset="-79"/>
                  </a:rPr>
                  <a:t>Correlations for </a:t>
                </a:r>
                <a14:m>
                  <m:oMath xmlns:m="http://schemas.openxmlformats.org/officeDocument/2006/math">
                    <m:sSub>
                      <m:sSubPr>
                        <m:ctrlPr>
                          <a:rPr lang="en-CA" sz="2800" i="1" smtClean="0">
                            <a:solidFill>
                              <a:schemeClr val="bg1"/>
                            </a:solidFill>
                            <a:effectLst/>
                            <a:latin typeface="Cambria Math" panose="02040503050406030204" pitchFamily="18" charset="0"/>
                            <a:ea typeface="DengXian" panose="02010600030101010101" pitchFamily="2" charset="-122"/>
                          </a:rPr>
                        </m:ctrlPr>
                      </m:sSubPr>
                      <m:e>
                        <m:r>
                          <a:rPr lang="en-CA" sz="28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𝑥</m:t>
                        </m:r>
                      </m:e>
                      <m:sub>
                        <m:r>
                          <a:rPr lang="en-US" sz="2800" b="0"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1</m:t>
                        </m:r>
                      </m:sub>
                    </m:sSub>
                    <m:r>
                      <a:rPr lang="en-US" sz="2800" b="0" i="1"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US" sz="2800" b="0" i="1"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𝑦</m:t>
                    </m:r>
                  </m:oMath>
                </a14:m>
                <a:r>
                  <a:rPr lang="en-CA" sz="2800" b="1">
                    <a:solidFill>
                      <a:schemeClr val="bg1"/>
                    </a:solidFill>
                    <a:latin typeface="Futura" panose="020B0602020204020303" pitchFamily="34" charset="-79"/>
                    <a:cs typeface="Futura" panose="020B0602020204020303" pitchFamily="34" charset="-79"/>
                  </a:rPr>
                  <a:t>, Tech and Industrial weight </a:t>
                </a:r>
                <a:endParaRPr lang="en-CA" sz="2800" b="1" u="none" strike="noStrike">
                  <a:solidFill>
                    <a:schemeClr val="bg1"/>
                  </a:solidFill>
                  <a:effectLst/>
                  <a:latin typeface="Futura" panose="020B0602020204020303" pitchFamily="34" charset="-79"/>
                  <a:cs typeface="Futura" panose="020B0602020204020303" pitchFamily="34" charset="-79"/>
                </a:endParaRPr>
              </a:p>
            </p:txBody>
          </p:sp>
        </mc:Choice>
        <mc:Fallback>
          <p:sp>
            <p:nvSpPr>
              <p:cNvPr id="5" name="TextBox 4">
                <a:extLst>
                  <a:ext uri="{FF2B5EF4-FFF2-40B4-BE49-F238E27FC236}">
                    <a16:creationId xmlns:a16="http://schemas.microsoft.com/office/drawing/2014/main" id="{91B20D73-66E4-B6D6-0679-74F2AFE79463}"/>
                  </a:ext>
                </a:extLst>
              </p:cNvPr>
              <p:cNvSpPr txBox="1">
                <a:spLocks noRot="1" noChangeAspect="1" noMove="1" noResize="1" noEditPoints="1" noAdjustHandles="1" noChangeArrowheads="1" noChangeShapeType="1" noTextEdit="1"/>
              </p:cNvSpPr>
              <p:nvPr/>
            </p:nvSpPr>
            <p:spPr>
              <a:xfrm>
                <a:off x="685798" y="660344"/>
                <a:ext cx="10211432" cy="523220"/>
              </a:xfrm>
              <a:prstGeom prst="rect">
                <a:avLst/>
              </a:prstGeom>
              <a:blipFill>
                <a:blip r:embed="rId3"/>
                <a:stretch>
                  <a:fillRect l="-1117" t="-9302" b="-27907"/>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7857CFD8-C2AB-DF11-6D80-86AE0EA01D95}"/>
              </a:ext>
            </a:extLst>
          </p:cNvPr>
          <p:cNvSpPr/>
          <p:nvPr/>
        </p:nvSpPr>
        <p:spPr>
          <a:xfrm>
            <a:off x="302282" y="1320678"/>
            <a:ext cx="10952648" cy="2066376"/>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D6C3CA0-8B96-231B-D83B-4051FC515F5F}"/>
              </a:ext>
            </a:extLst>
          </p:cNvPr>
          <p:cNvPicPr>
            <a:picLocks noChangeAspect="1"/>
          </p:cNvPicPr>
          <p:nvPr/>
        </p:nvPicPr>
        <p:blipFill>
          <a:blip r:embed="rId4"/>
          <a:stretch>
            <a:fillRect/>
          </a:stretch>
        </p:blipFill>
        <p:spPr>
          <a:xfrm>
            <a:off x="685798" y="1931684"/>
            <a:ext cx="10103699" cy="928255"/>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9D4C793-14C7-1A46-794A-F10A91C04E95}"/>
                  </a:ext>
                </a:extLst>
              </p:cNvPr>
              <p:cNvSpPr txBox="1"/>
              <p:nvPr/>
            </p:nvSpPr>
            <p:spPr>
              <a:xfrm>
                <a:off x="1810327" y="3608060"/>
                <a:ext cx="9154916" cy="2124492"/>
              </a:xfrm>
              <a:prstGeom prst="rect">
                <a:avLst/>
              </a:prstGeom>
              <a:noFill/>
            </p:spPr>
            <p:txBody>
              <a:bodyPr wrap="square" rtlCol="0">
                <a:spAutoFit/>
              </a:bodyPr>
              <a:lstStyle/>
              <a:p>
                <a:pPr marL="285750" indent="-285750">
                  <a:lnSpc>
                    <a:spcPct val="150000"/>
                  </a:lnSpc>
                  <a:buFont typeface="Wingdings" pitchFamily="2" charset="2"/>
                  <a:buChar char="Ø"/>
                </a:pPr>
                <a:r>
                  <a:rPr lang="en-US" b="1">
                    <a:solidFill>
                      <a:schemeClr val="bg1"/>
                    </a:solidFill>
                    <a:latin typeface="Futura" panose="020B0602020204020303" pitchFamily="34" charset="-79"/>
                    <a:cs typeface="Futura" panose="020B0602020204020303" pitchFamily="34" charset="-79"/>
                  </a:rPr>
                  <a:t>Tech and industrial weight: high correlation, so consider them in separate model</a:t>
                </a:r>
              </a:p>
              <a:p>
                <a:pPr marL="285750" indent="-285750">
                  <a:lnSpc>
                    <a:spcPct val="150000"/>
                  </a:lnSpc>
                  <a:buFont typeface="Wingdings" pitchFamily="2" charset="2"/>
                  <a:buChar char="Ø"/>
                </a:pPr>
                <a:r>
                  <a:rPr lang="en-US" b="1">
                    <a:solidFill>
                      <a:schemeClr val="bg1"/>
                    </a:solidFill>
                    <a:latin typeface="Futura" panose="020B0602020204020303" pitchFamily="34" charset="-79"/>
                    <a:cs typeface="Futura" panose="020B0602020204020303" pitchFamily="34" charset="-79"/>
                  </a:rPr>
                  <a:t>Industrial weight performance better than Tech, but stronger collinearity with </a:t>
                </a:r>
                <a14:m>
                  <m:oMath xmlns:m="http://schemas.openxmlformats.org/officeDocument/2006/math">
                    <m:sSub>
                      <m:sSubPr>
                        <m:ctrlPr>
                          <a:rPr lang="en-CA" sz="1800" i="1" smtClean="0">
                            <a:solidFill>
                              <a:schemeClr val="bg1"/>
                            </a:solidFill>
                            <a:effectLst/>
                            <a:latin typeface="Cambria Math" panose="02040503050406030204" pitchFamily="18" charset="0"/>
                            <a:ea typeface="DengXian" panose="02010600030101010101" pitchFamily="2" charset="-122"/>
                          </a:rPr>
                        </m:ctrlPr>
                      </m:sSubPr>
                      <m:e>
                        <m:r>
                          <a:rPr lang="en-CA" sz="18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𝑥</m:t>
                        </m:r>
                      </m:e>
                      <m:sub>
                        <m:r>
                          <a:rPr lang="en-US" sz="1800" b="0"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1</m:t>
                        </m:r>
                      </m:sub>
                    </m:sSub>
                  </m:oMath>
                </a14:m>
                <a:endParaRPr lang="en-US" b="1">
                  <a:solidFill>
                    <a:schemeClr val="bg1"/>
                  </a:solidFill>
                  <a:latin typeface="Futura" panose="020B0602020204020303" pitchFamily="34" charset="-79"/>
                  <a:cs typeface="Futura" panose="020B0602020204020303" pitchFamily="34" charset="-79"/>
                </a:endParaRPr>
              </a:p>
              <a:p>
                <a:pPr marL="285750" indent="-285750">
                  <a:lnSpc>
                    <a:spcPct val="150000"/>
                  </a:lnSpc>
                  <a:buFont typeface="Wingdings" pitchFamily="2" charset="2"/>
                  <a:buChar char="Ø"/>
                </a:pPr>
                <a:r>
                  <a:rPr lang="en-US" b="1">
                    <a:solidFill>
                      <a:schemeClr val="bg1"/>
                    </a:solidFill>
                    <a:latin typeface="Futura" panose="020B0602020204020303" pitchFamily="34" charset="-79"/>
                    <a:cs typeface="Futura" panose="020B0602020204020303" pitchFamily="34" charset="-79"/>
                  </a:rPr>
                  <a:t>VIF between Tech and </a:t>
                </a:r>
                <a14:m>
                  <m:oMath xmlns:m="http://schemas.openxmlformats.org/officeDocument/2006/math">
                    <m:sSub>
                      <m:sSubPr>
                        <m:ctrlPr>
                          <a:rPr lang="en-CA" sz="1800" i="1" smtClean="0">
                            <a:solidFill>
                              <a:schemeClr val="bg1"/>
                            </a:solidFill>
                            <a:effectLst/>
                            <a:latin typeface="Cambria Math" panose="02040503050406030204" pitchFamily="18" charset="0"/>
                            <a:ea typeface="DengXian" panose="02010600030101010101" pitchFamily="2" charset="-122"/>
                          </a:rPr>
                        </m:ctrlPr>
                      </m:sSubPr>
                      <m:e>
                        <m:r>
                          <a:rPr lang="en-CA" sz="18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𝑥</m:t>
                        </m:r>
                      </m:e>
                      <m:sub>
                        <m:r>
                          <a:rPr lang="en-US" sz="1800" b="0"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1</m:t>
                        </m:r>
                      </m:sub>
                    </m:sSub>
                  </m:oMath>
                </a14:m>
                <a:r>
                  <a:rPr lang="en-US" b="1">
                    <a:solidFill>
                      <a:schemeClr val="bg1"/>
                    </a:solidFill>
                    <a:latin typeface="Futura" panose="020B0602020204020303" pitchFamily="34" charset="-79"/>
                    <a:cs typeface="Futura" panose="020B0602020204020303" pitchFamily="34" charset="-79"/>
                  </a:rPr>
                  <a:t> is 1.9992, indicate moderate multicollinearity</a:t>
                </a:r>
              </a:p>
            </p:txBody>
          </p:sp>
        </mc:Choice>
        <mc:Fallback>
          <p:sp>
            <p:nvSpPr>
              <p:cNvPr id="12" name="TextBox 11">
                <a:extLst>
                  <a:ext uri="{FF2B5EF4-FFF2-40B4-BE49-F238E27FC236}">
                    <a16:creationId xmlns:a16="http://schemas.microsoft.com/office/drawing/2014/main" id="{B9D4C793-14C7-1A46-794A-F10A91C04E95}"/>
                  </a:ext>
                </a:extLst>
              </p:cNvPr>
              <p:cNvSpPr txBox="1">
                <a:spLocks noRot="1" noChangeAspect="1" noMove="1" noResize="1" noEditPoints="1" noAdjustHandles="1" noChangeArrowheads="1" noChangeShapeType="1" noTextEdit="1"/>
              </p:cNvSpPr>
              <p:nvPr/>
            </p:nvSpPr>
            <p:spPr>
              <a:xfrm>
                <a:off x="1810327" y="3608060"/>
                <a:ext cx="9154916" cy="2124492"/>
              </a:xfrm>
              <a:prstGeom prst="rect">
                <a:avLst/>
              </a:prstGeom>
              <a:blipFill>
                <a:blip r:embed="rId5"/>
                <a:stretch>
                  <a:fillRect l="-416" b="-3571"/>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0DD97777-094B-54DC-8C39-F057331D2598}"/>
              </a:ext>
            </a:extLst>
          </p:cNvPr>
          <p:cNvPicPr>
            <a:picLocks noChangeAspect="1"/>
          </p:cNvPicPr>
          <p:nvPr/>
        </p:nvPicPr>
        <p:blipFill>
          <a:blip r:embed="rId6"/>
          <a:stretch>
            <a:fillRect/>
          </a:stretch>
        </p:blipFill>
        <p:spPr>
          <a:xfrm>
            <a:off x="9907260" y="1974022"/>
            <a:ext cx="420118" cy="266074"/>
          </a:xfrm>
          <a:prstGeom prst="rect">
            <a:avLst/>
          </a:prstGeom>
        </p:spPr>
      </p:pic>
    </p:spTree>
    <p:extLst>
      <p:ext uri="{BB962C8B-B14F-4D97-AF65-F5344CB8AC3E}">
        <p14:creationId xmlns:p14="http://schemas.microsoft.com/office/powerpoint/2010/main" val="235786188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7950202"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Sector Weighting: Tech Weight Variate</a:t>
            </a:r>
            <a:endParaRPr lang="en-CA" sz="2800" b="1" u="none" strike="noStrike">
              <a:solidFill>
                <a:schemeClr val="bg1"/>
              </a:solidFill>
              <a:effectLst/>
              <a:latin typeface="Futura" panose="020B0602020204020303" pitchFamily="34" charset="-79"/>
              <a:cs typeface="Futura" panose="020B0602020204020303" pitchFamily="34" charset="-79"/>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AE07C0E-5731-49DD-DEA6-7633B03253F6}"/>
                  </a:ext>
                </a:extLst>
              </p:cNvPr>
              <p:cNvSpPr txBox="1"/>
              <p:nvPr/>
            </p:nvSpPr>
            <p:spPr>
              <a:xfrm>
                <a:off x="5507743" y="1740982"/>
                <a:ext cx="6176257" cy="1859227"/>
              </a:xfrm>
              <a:prstGeom prst="rect">
                <a:avLst/>
              </a:prstGeom>
              <a:noFill/>
            </p:spPr>
            <p:txBody>
              <a:bodyPr wrap="square" rtlCol="0">
                <a:spAutoFit/>
              </a:bodyPr>
              <a:lstStyle/>
              <a:p>
                <a:pPr>
                  <a:lnSpc>
                    <a:spcPct val="150000"/>
                  </a:lnSpc>
                </a:pPr>
                <a14:m>
                  <m:oMath xmlns:m="http://schemas.openxmlformats.org/officeDocument/2006/math">
                    <m:sSubSup>
                      <m:sSubSupPr>
                        <m:ctrlPr>
                          <a:rPr lang="en-CA" sz="2400" b="1" i="1" u="none" strike="noStrike" smtClean="0">
                            <a:solidFill>
                              <a:schemeClr val="bg1"/>
                            </a:solidFill>
                            <a:effectLst/>
                            <a:latin typeface="Cambria Math" panose="02040503050406030204" pitchFamily="18" charset="0"/>
                          </a:rPr>
                        </m:ctrlPr>
                      </m:sSubSupPr>
                      <m:e>
                        <m:r>
                          <a:rPr lang="en-US" sz="2400" b="1" i="0" u="none" strike="noStrike" smtClean="0">
                            <a:solidFill>
                              <a:schemeClr val="bg1"/>
                            </a:solidFill>
                            <a:effectLst/>
                            <a:latin typeface="Cambria Math" panose="02040503050406030204" pitchFamily="18" charset="0"/>
                          </a:rPr>
                          <m:t>𝐑</m:t>
                        </m:r>
                      </m:e>
                      <m:sub>
                        <m:r>
                          <a:rPr lang="en-US" sz="2400" b="1" i="0" u="none" strike="noStrike" smtClean="0">
                            <a:solidFill>
                              <a:schemeClr val="bg1"/>
                            </a:solidFill>
                            <a:effectLst/>
                            <a:latin typeface="Cambria Math" panose="02040503050406030204" pitchFamily="18" charset="0"/>
                          </a:rPr>
                          <m:t>𝐚𝐝𝐣</m:t>
                        </m:r>
                      </m:sub>
                      <m:sup>
                        <m:r>
                          <a:rPr lang="en-US" sz="2400" b="1" i="0" u="none" strike="noStrike" smtClean="0">
                            <a:solidFill>
                              <a:schemeClr val="bg1"/>
                            </a:solidFill>
                            <a:effectLst/>
                            <a:latin typeface="Cambria Math" panose="02040503050406030204" pitchFamily="18" charset="0"/>
                          </a:rPr>
                          <m:t>𝟐</m:t>
                        </m:r>
                      </m:sup>
                    </m:sSubSup>
                  </m:oMath>
                </a14:m>
                <a:r>
                  <a:rPr lang="en-CA" sz="2400" b="1" u="none" strike="noStrike">
                    <a:solidFill>
                      <a:schemeClr val="bg1"/>
                    </a:solidFill>
                    <a:effectLst/>
                    <a:latin typeface="Futura" panose="020B0602020204020303" pitchFamily="34" charset="-79"/>
                    <a:cs typeface="Futura" panose="020B0602020204020303" pitchFamily="34" charset="-79"/>
                  </a:rPr>
                  <a:t>=</a:t>
                </a:r>
                <a:r>
                  <a:rPr lang="en-CA" sz="2400" b="1">
                    <a:solidFill>
                      <a:schemeClr val="bg1"/>
                    </a:solidFill>
                    <a:latin typeface="Futura" panose="020B0602020204020303" pitchFamily="34" charset="-79"/>
                    <a:cs typeface="Futura" panose="020B0602020204020303" pitchFamily="34" charset="-79"/>
                  </a:rPr>
                  <a:t>0.6213 moderately strong positive linear association</a:t>
                </a:r>
              </a:p>
              <a:p>
                <a:pPr>
                  <a:lnSpc>
                    <a:spcPct val="150000"/>
                  </a:lnSpc>
                </a:pPr>
                <a14:m>
                  <m:oMath xmlns:m="http://schemas.openxmlformats.org/officeDocument/2006/math">
                    <m:sSub>
                      <m:sSubPr>
                        <m:ctrlPr>
                          <a:rPr lang="en-CA" sz="2400" i="1" spc="-150" smtClean="0">
                            <a:solidFill>
                              <a:schemeClr val="bg1"/>
                            </a:solidFill>
                            <a:latin typeface="Cambria Math" panose="02040503050406030204" pitchFamily="18" charset="0"/>
                            <a:cs typeface="Futura" panose="020B0602020204020303" pitchFamily="34" charset="-79"/>
                          </a:rPr>
                        </m:ctrlPr>
                      </m:sSubPr>
                      <m:e>
                        <m:acc>
                          <m:accPr>
                            <m:chr m:val="̂"/>
                            <m:ctrlPr>
                              <a:rPr lang="en-CA" sz="2400" i="1" spc="-150" smtClean="0">
                                <a:solidFill>
                                  <a:schemeClr val="bg1"/>
                                </a:solidFill>
                                <a:latin typeface="Cambria Math" panose="02040503050406030204" pitchFamily="18" charset="0"/>
                                <a:cs typeface="Futura" panose="020B0602020204020303" pitchFamily="34" charset="-79"/>
                              </a:rPr>
                            </m:ctrlPr>
                          </m:accPr>
                          <m:e>
                            <m:r>
                              <m:rPr>
                                <m:sty m:val="p"/>
                              </m:rPr>
                              <a:rPr lang="en-CA" sz="2400" b="0" i="0" spc="-150">
                                <a:solidFill>
                                  <a:schemeClr val="bg1"/>
                                </a:solidFill>
                                <a:latin typeface="Cambria Math" panose="02040503050406030204" pitchFamily="18" charset="0"/>
                                <a:ea typeface="Cambria Math" panose="02040503050406030204" pitchFamily="18" charset="0"/>
                                <a:cs typeface="Futura" panose="020B0602020204020303" pitchFamily="34" charset="-79"/>
                              </a:rPr>
                              <m:t>β</m:t>
                            </m:r>
                          </m:e>
                        </m:acc>
                      </m:e>
                      <m:sub>
                        <m:r>
                          <a:rPr lang="en-US" sz="2400" b="0" i="0" spc="-150" smtClean="0">
                            <a:solidFill>
                              <a:schemeClr val="bg1"/>
                            </a:solidFill>
                            <a:latin typeface="Cambria Math" panose="02040503050406030204" pitchFamily="18" charset="0"/>
                            <a:cs typeface="Futura" panose="020B0602020204020303" pitchFamily="34" charset="-79"/>
                          </a:rPr>
                          <m:t>1</m:t>
                        </m:r>
                      </m:sub>
                    </m:sSub>
                  </m:oMath>
                </a14:m>
                <a:r>
                  <a:rPr lang="en-CA" sz="2400" b="1" spc="-150">
                    <a:solidFill>
                      <a:schemeClr val="bg1"/>
                    </a:solidFill>
                    <a:latin typeface="Futura" panose="020B0602020204020303" pitchFamily="34" charset="-79"/>
                    <a:cs typeface="Futura" panose="020B0602020204020303" pitchFamily="34" charset="-79"/>
                  </a:rPr>
                  <a:t>= </a:t>
                </a:r>
                <a:r>
                  <a:rPr lang="en-CA" sz="2400" b="1">
                    <a:solidFill>
                      <a:schemeClr val="bg1"/>
                    </a:solidFill>
                    <a:latin typeface="Futura" panose="020B0602020204020303" pitchFamily="34" charset="-79"/>
                    <a:cs typeface="Futura" panose="020B0602020204020303" pitchFamily="34" charset="-79"/>
                  </a:rPr>
                  <a:t>159.910</a:t>
                </a:r>
                <a:endParaRPr lang="en-US" sz="2400" b="1">
                  <a:solidFill>
                    <a:schemeClr val="bg1"/>
                  </a:solidFill>
                  <a:latin typeface="Futura" panose="020B0602020204020303" pitchFamily="34" charset="-79"/>
                  <a:cs typeface="Futura" panose="020B0602020204020303" pitchFamily="34" charset="-79"/>
                </a:endParaRPr>
              </a:p>
            </p:txBody>
          </p:sp>
        </mc:Choice>
        <mc:Fallback>
          <p:sp>
            <p:nvSpPr>
              <p:cNvPr id="7" name="TextBox 6">
                <a:extLst>
                  <a:ext uri="{FF2B5EF4-FFF2-40B4-BE49-F238E27FC236}">
                    <a16:creationId xmlns:a16="http://schemas.microsoft.com/office/drawing/2014/main" id="{0AE07C0E-5731-49DD-DEA6-7633B03253F6}"/>
                  </a:ext>
                </a:extLst>
              </p:cNvPr>
              <p:cNvSpPr txBox="1">
                <a:spLocks noRot="1" noChangeAspect="1" noMove="1" noResize="1" noEditPoints="1" noAdjustHandles="1" noChangeArrowheads="1" noChangeShapeType="1" noTextEdit="1"/>
              </p:cNvSpPr>
              <p:nvPr/>
            </p:nvSpPr>
            <p:spPr>
              <a:xfrm>
                <a:off x="5507743" y="1740982"/>
                <a:ext cx="6176257" cy="1859227"/>
              </a:xfrm>
              <a:prstGeom prst="rect">
                <a:avLst/>
              </a:prstGeom>
              <a:blipFill>
                <a:blip r:embed="rId3"/>
                <a:stretch>
                  <a:fillRect l="-1434" b="-5442"/>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D6493898-1188-E5C3-F383-3F1CBC087E0A}"/>
              </a:ext>
            </a:extLst>
          </p:cNvPr>
          <p:cNvSpPr/>
          <p:nvPr/>
        </p:nvSpPr>
        <p:spPr>
          <a:xfrm>
            <a:off x="345095" y="1183564"/>
            <a:ext cx="4664246" cy="4216152"/>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descr="A graph of a graph with a red line&#10;&#10;Description automatically generated with medium confidence">
            <a:extLst>
              <a:ext uri="{FF2B5EF4-FFF2-40B4-BE49-F238E27FC236}">
                <a16:creationId xmlns:a16="http://schemas.microsoft.com/office/drawing/2014/main" id="{FF625F37-AB05-3957-D0C8-7E7A4A7C4C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8" y="1740982"/>
            <a:ext cx="3825140" cy="337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74417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graph on a building&#10;&#10;Description automatically generated">
            <a:extLst>
              <a:ext uri="{FF2B5EF4-FFF2-40B4-BE49-F238E27FC236}">
                <a16:creationId xmlns:a16="http://schemas.microsoft.com/office/drawing/2014/main" id="{70D25A77-60F1-09D6-EE34-8B191469DBED}"/>
              </a:ext>
            </a:extLst>
          </p:cNvPr>
          <p:cNvPicPr>
            <a:picLocks noChangeAspect="1"/>
          </p:cNvPicPr>
          <p:nvPr/>
        </p:nvPicPr>
        <p:blipFill>
          <a:blip r:embed="rId2"/>
          <a:srcRect b="443"/>
          <a:stretch/>
        </p:blipFill>
        <p:spPr>
          <a:xfrm>
            <a:off x="20" y="10"/>
            <a:ext cx="12191980" cy="6857990"/>
          </a:xfrm>
          <a:prstGeom prst="rect">
            <a:avLst/>
          </a:prstGeom>
        </p:spPr>
      </p:pic>
    </p:spTree>
    <p:extLst>
      <p:ext uri="{BB962C8B-B14F-4D97-AF65-F5344CB8AC3E}">
        <p14:creationId xmlns:p14="http://schemas.microsoft.com/office/powerpoint/2010/main" val="42043921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1B20D73-66E4-B6D6-0679-74F2AFE79463}"/>
                  </a:ext>
                </a:extLst>
              </p:cNvPr>
              <p:cNvSpPr txBox="1"/>
              <p:nvPr/>
            </p:nvSpPr>
            <p:spPr>
              <a:xfrm>
                <a:off x="685797" y="660344"/>
                <a:ext cx="10611955"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Categorical Variable: Quantified Tech Weight</a:t>
                </a:r>
                <a:r>
                  <a:rPr lang="en-CA" sz="2800">
                    <a:solidFill>
                      <a:schemeClr val="bg1"/>
                    </a:solidFill>
                    <a:effectLst/>
                    <a:ea typeface="DengXian" panose="02010600030101010101" pitchFamily="2" charset="-122"/>
                  </a:rPr>
                  <a:t> </a:t>
                </a:r>
                <a14:m>
                  <m:oMath xmlns:m="http://schemas.openxmlformats.org/officeDocument/2006/math">
                    <m:r>
                      <a:rPr lang="en-US" sz="2800" b="0" i="0" smtClean="0">
                        <a:solidFill>
                          <a:schemeClr val="bg1"/>
                        </a:solidFill>
                        <a:effectLst/>
                        <a:latin typeface="Cambria Math" panose="02040503050406030204" pitchFamily="18" charset="0"/>
                        <a:ea typeface="DengXian" panose="02010600030101010101" pitchFamily="2" charset="-122"/>
                      </a:rPr>
                      <m:t>(</m:t>
                    </m:r>
                    <m:sSub>
                      <m:sSubPr>
                        <m:ctrlPr>
                          <a:rPr lang="en-CA" sz="2800" i="1" smtClean="0">
                            <a:solidFill>
                              <a:schemeClr val="bg1"/>
                            </a:solidFill>
                            <a:effectLst/>
                            <a:latin typeface="Cambria Math" panose="02040503050406030204" pitchFamily="18" charset="0"/>
                            <a:ea typeface="DengXian" panose="02010600030101010101" pitchFamily="2" charset="-122"/>
                          </a:rPr>
                        </m:ctrlPr>
                      </m:sSubPr>
                      <m:e>
                        <m:r>
                          <a:rPr lang="en-CA" sz="28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𝑥</m:t>
                        </m:r>
                      </m:e>
                      <m:sub>
                        <m:r>
                          <m:rPr>
                            <m:sty m:val="p"/>
                          </m:rPr>
                          <a:rPr lang="en-CA" sz="28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tech</m:t>
                        </m:r>
                        <m:r>
                          <a:rPr lang="en-CA" sz="28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r>
                          <m:rPr>
                            <m:sty m:val="p"/>
                          </m:rPr>
                          <a:rPr lang="en-CA" sz="28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level</m:t>
                        </m:r>
                      </m:sub>
                    </m:sSub>
                    <m:r>
                      <a:rPr lang="en-US" sz="2800" b="0" i="1"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oMath>
                </a14:m>
                <a:r>
                  <a:rPr lang="en-CA" sz="2800" b="1">
                    <a:solidFill>
                      <a:schemeClr val="bg1"/>
                    </a:solidFill>
                    <a:latin typeface="Futura" panose="020B0602020204020303" pitchFamily="34" charset="-79"/>
                    <a:cs typeface="Futura" panose="020B0602020204020303" pitchFamily="34" charset="-79"/>
                  </a:rPr>
                  <a:t> </a:t>
                </a:r>
                <a:endParaRPr lang="en-CA" sz="2800" b="1" u="none" strike="noStrike">
                  <a:solidFill>
                    <a:schemeClr val="bg1"/>
                  </a:solidFill>
                  <a:effectLst/>
                  <a:latin typeface="Futura" panose="020B0602020204020303" pitchFamily="34" charset="-79"/>
                  <a:cs typeface="Futura" panose="020B0602020204020303" pitchFamily="34" charset="-79"/>
                </a:endParaRPr>
              </a:p>
            </p:txBody>
          </p:sp>
        </mc:Choice>
        <mc:Fallback>
          <p:sp>
            <p:nvSpPr>
              <p:cNvPr id="5" name="TextBox 4">
                <a:extLst>
                  <a:ext uri="{FF2B5EF4-FFF2-40B4-BE49-F238E27FC236}">
                    <a16:creationId xmlns:a16="http://schemas.microsoft.com/office/drawing/2014/main" id="{91B20D73-66E4-B6D6-0679-74F2AFE79463}"/>
                  </a:ext>
                </a:extLst>
              </p:cNvPr>
              <p:cNvSpPr txBox="1">
                <a:spLocks noRot="1" noChangeAspect="1" noMove="1" noResize="1" noEditPoints="1" noAdjustHandles="1" noChangeArrowheads="1" noChangeShapeType="1" noTextEdit="1"/>
              </p:cNvSpPr>
              <p:nvPr/>
            </p:nvSpPr>
            <p:spPr>
              <a:xfrm>
                <a:off x="685797" y="660344"/>
                <a:ext cx="10611955" cy="523220"/>
              </a:xfrm>
              <a:prstGeom prst="rect">
                <a:avLst/>
              </a:prstGeom>
              <a:blipFill>
                <a:blip r:embed="rId3"/>
                <a:stretch>
                  <a:fillRect l="-1075" t="-6977" r="-239" b="-325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AE07C0E-5731-49DD-DEA6-7633B03253F6}"/>
                  </a:ext>
                </a:extLst>
              </p:cNvPr>
              <p:cNvSpPr txBox="1"/>
              <p:nvPr/>
            </p:nvSpPr>
            <p:spPr>
              <a:xfrm>
                <a:off x="5915973" y="875176"/>
                <a:ext cx="5324487" cy="2622385"/>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CA" i="1" smtClean="0">
                              <a:solidFill>
                                <a:schemeClr val="bg1"/>
                              </a:solidFill>
                              <a:effectLst/>
                              <a:latin typeface="Cambria Math" panose="02040503050406030204" pitchFamily="18" charset="0"/>
                              <a:ea typeface="DengXian" panose="02010600030101010101" pitchFamily="2" charset="-122"/>
                            </a:rPr>
                          </m:ctrlPr>
                        </m:sSubPr>
                        <m:e>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𝑥</m:t>
                          </m:r>
                        </m:e>
                        <m:sub>
                          <m:r>
                            <m:rPr>
                              <m:sty m:val="p"/>
                            </m:rPr>
                            <a:rPr lang="en-CA" sz="14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tech</m:t>
                          </m:r>
                          <m:r>
                            <a:rPr lang="en-CA" sz="14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r>
                            <m:rPr>
                              <m:sty m:val="p"/>
                            </m:rPr>
                            <a:rPr lang="en-CA" sz="14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level</m:t>
                          </m:r>
                        </m:sub>
                      </m:sSub>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d>
                        <m:dPr>
                          <m:begChr m:val="{"/>
                          <m:endChr m:val=""/>
                          <m:ctrlPr>
                            <a:rPr lang="en-CA" i="1">
                              <a:solidFill>
                                <a:schemeClr val="bg1"/>
                              </a:solidFill>
                              <a:effectLst/>
                              <a:latin typeface="Cambria Math" panose="02040503050406030204" pitchFamily="18" charset="0"/>
                              <a:ea typeface="DengXian" panose="02010600030101010101" pitchFamily="2" charset="-122"/>
                            </a:rPr>
                          </m:ctrlPr>
                        </m:dPr>
                        <m:e>
                          <m:eqArr>
                            <m:eqArrPr>
                              <m:ctrlPr>
                                <a:rPr lang="en-CA" i="1">
                                  <a:solidFill>
                                    <a:schemeClr val="bg1"/>
                                  </a:solidFill>
                                  <a:effectLst/>
                                  <a:latin typeface="Cambria Math" panose="02040503050406030204" pitchFamily="18" charset="0"/>
                                  <a:ea typeface="DengXian" panose="02010600030101010101" pitchFamily="2" charset="-122"/>
                                </a:rPr>
                              </m:ctrlPr>
                            </m:eqArrPr>
                            <m:e>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2  </m:t>
                              </m:r>
                              <m:r>
                                <m:rPr>
                                  <m:sty m:val="p"/>
                                </m:rPr>
                                <a:rPr lang="en-CA" sz="14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if</m:t>
                              </m:r>
                              <m:r>
                                <a:rPr lang="en-CA" sz="14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sSub>
                                <m:sSubPr>
                                  <m:ctrlPr>
                                    <a:rPr lang="en-CA" i="1">
                                      <a:solidFill>
                                        <a:schemeClr val="bg1"/>
                                      </a:solidFill>
                                      <a:effectLst/>
                                      <a:latin typeface="Cambria Math" panose="02040503050406030204" pitchFamily="18" charset="0"/>
                                      <a:ea typeface="DengXian" panose="02010600030101010101" pitchFamily="2" charset="-122"/>
                                    </a:rPr>
                                  </m:ctrlPr>
                                </m:sSubPr>
                                <m:e>
                                  <m:r>
                                    <m:rPr>
                                      <m:sty m:val="p"/>
                                    </m:rPr>
                                    <a:rPr lang="en-CA" sz="14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x</m:t>
                                  </m:r>
                                </m:e>
                                <m:sub>
                                  <m:r>
                                    <a:rPr lang="en-CA" sz="14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2</m:t>
                                  </m:r>
                                </m:sub>
                              </m:sSub>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&gt;</m:t>
                              </m:r>
                              <m:sSub>
                                <m:sSubPr>
                                  <m:ctrlPr>
                                    <a:rPr lang="en-CA" i="1">
                                      <a:solidFill>
                                        <a:schemeClr val="bg1"/>
                                      </a:solidFill>
                                      <a:effectLst/>
                                      <a:latin typeface="Cambria Math" panose="02040503050406030204" pitchFamily="18" charset="0"/>
                                      <a:ea typeface="DengXian" panose="02010600030101010101" pitchFamily="2" charset="-122"/>
                                    </a:rPr>
                                  </m:ctrlPr>
                                </m:sSubPr>
                                <m:e>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𝑄</m:t>
                                  </m:r>
                                </m:e>
                                <m:sub>
                                  <m:sSub>
                                    <m:sSubPr>
                                      <m:ctrlPr>
                                        <a:rPr lang="en-CA" i="1">
                                          <a:solidFill>
                                            <a:schemeClr val="bg1"/>
                                          </a:solidFill>
                                          <a:effectLst/>
                                          <a:latin typeface="Cambria Math" panose="02040503050406030204" pitchFamily="18" charset="0"/>
                                          <a:ea typeface="DengXian" panose="02010600030101010101" pitchFamily="2" charset="-122"/>
                                        </a:rPr>
                                      </m:ctrlPr>
                                    </m:sSubPr>
                                    <m:e>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𝑥</m:t>
                                      </m:r>
                                    </m:e>
                                    <m:sub>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2</m:t>
                                      </m:r>
                                    </m:sub>
                                  </m:sSub>
                                </m:sub>
                              </m:sSub>
                              <m:d>
                                <m:dPr>
                                  <m:ctrlPr>
                                    <a:rPr lang="en-CA" i="1">
                                      <a:solidFill>
                                        <a:schemeClr val="bg1"/>
                                      </a:solidFill>
                                      <a:effectLst/>
                                      <a:latin typeface="Cambria Math" panose="02040503050406030204" pitchFamily="18" charset="0"/>
                                      <a:ea typeface="DengXian" panose="02010600030101010101" pitchFamily="2" charset="-122"/>
                                    </a:rPr>
                                  </m:ctrlPr>
                                </m:dPr>
                                <m:e>
                                  <m:f>
                                    <m:fPr>
                                      <m:ctrlPr>
                                        <a:rPr lang="en-CA" i="1">
                                          <a:solidFill>
                                            <a:schemeClr val="bg1"/>
                                          </a:solidFill>
                                          <a:effectLst/>
                                          <a:latin typeface="Cambria Math" panose="02040503050406030204" pitchFamily="18" charset="0"/>
                                          <a:ea typeface="DengXian" panose="02010600030101010101" pitchFamily="2" charset="-122"/>
                                        </a:rPr>
                                      </m:ctrlPr>
                                    </m:fPr>
                                    <m:num>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2</m:t>
                                      </m:r>
                                    </m:num>
                                    <m:den>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3</m:t>
                                      </m:r>
                                    </m:den>
                                  </m:f>
                                </m:e>
                              </m:d>
                            </m:e>
                            <m:e>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1  </m:t>
                              </m:r>
                              <m:r>
                                <m:rPr>
                                  <m:sty m:val="p"/>
                                </m:rPr>
                                <a:rPr lang="en-CA" sz="14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if</m:t>
                              </m:r>
                              <m:r>
                                <a:rPr lang="en-CA" sz="14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sSub>
                                <m:sSubPr>
                                  <m:ctrlPr>
                                    <a:rPr lang="en-CA" i="1">
                                      <a:solidFill>
                                        <a:schemeClr val="bg1"/>
                                      </a:solidFill>
                                      <a:effectLst/>
                                      <a:latin typeface="Cambria Math" panose="02040503050406030204" pitchFamily="18" charset="0"/>
                                      <a:ea typeface="DengXian" panose="02010600030101010101" pitchFamily="2" charset="-122"/>
                                    </a:rPr>
                                  </m:ctrlPr>
                                </m:sSubPr>
                                <m:e>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𝑄</m:t>
                                  </m:r>
                                </m:e>
                                <m:sub>
                                  <m:sSub>
                                    <m:sSubPr>
                                      <m:ctrlPr>
                                        <a:rPr lang="en-CA" i="1">
                                          <a:solidFill>
                                            <a:schemeClr val="bg1"/>
                                          </a:solidFill>
                                          <a:effectLst/>
                                          <a:latin typeface="Cambria Math" panose="02040503050406030204" pitchFamily="18" charset="0"/>
                                          <a:ea typeface="DengXian" panose="02010600030101010101" pitchFamily="2" charset="-122"/>
                                        </a:rPr>
                                      </m:ctrlPr>
                                    </m:sSubPr>
                                    <m:e>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𝑥</m:t>
                                      </m:r>
                                    </m:e>
                                    <m:sub>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2</m:t>
                                      </m:r>
                                    </m:sub>
                                  </m:sSub>
                                </m:sub>
                              </m:sSub>
                              <m:d>
                                <m:dPr>
                                  <m:ctrlPr>
                                    <a:rPr lang="en-CA" i="1">
                                      <a:solidFill>
                                        <a:schemeClr val="bg1"/>
                                      </a:solidFill>
                                      <a:effectLst/>
                                      <a:latin typeface="Cambria Math" panose="02040503050406030204" pitchFamily="18" charset="0"/>
                                      <a:ea typeface="DengXian" panose="02010600030101010101" pitchFamily="2" charset="-122"/>
                                    </a:rPr>
                                  </m:ctrlPr>
                                </m:dPr>
                                <m:e>
                                  <m:f>
                                    <m:fPr>
                                      <m:ctrlPr>
                                        <a:rPr lang="en-CA" i="1">
                                          <a:solidFill>
                                            <a:schemeClr val="bg1"/>
                                          </a:solidFill>
                                          <a:effectLst/>
                                          <a:latin typeface="Cambria Math" panose="02040503050406030204" pitchFamily="18" charset="0"/>
                                          <a:ea typeface="DengXian" panose="02010600030101010101" pitchFamily="2" charset="-122"/>
                                        </a:rPr>
                                      </m:ctrlPr>
                                    </m:fPr>
                                    <m:num>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1</m:t>
                                      </m:r>
                                    </m:num>
                                    <m:den>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3</m:t>
                                      </m:r>
                                    </m:den>
                                  </m:f>
                                </m:e>
                              </m:d>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CA" i="1">
                                      <a:solidFill>
                                        <a:schemeClr val="bg1"/>
                                      </a:solidFill>
                                      <a:effectLst/>
                                      <a:latin typeface="Cambria Math" panose="02040503050406030204" pitchFamily="18" charset="0"/>
                                      <a:ea typeface="DengXian" panose="02010600030101010101" pitchFamily="2" charset="-122"/>
                                    </a:rPr>
                                  </m:ctrlPr>
                                </m:sSubPr>
                                <m:e>
                                  <m:r>
                                    <m:rPr>
                                      <m:sty m:val="p"/>
                                    </m:rPr>
                                    <a:rPr lang="en-CA" sz="14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x</m:t>
                                  </m:r>
                                </m:e>
                                <m:sub>
                                  <m:r>
                                    <a:rPr lang="en-CA" sz="14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2</m:t>
                                  </m:r>
                                </m:sub>
                              </m:sSub>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CA" i="1">
                                      <a:solidFill>
                                        <a:schemeClr val="bg1"/>
                                      </a:solidFill>
                                      <a:effectLst/>
                                      <a:latin typeface="Cambria Math" panose="02040503050406030204" pitchFamily="18" charset="0"/>
                                      <a:ea typeface="DengXian" panose="02010600030101010101" pitchFamily="2" charset="-122"/>
                                    </a:rPr>
                                  </m:ctrlPr>
                                </m:sSubPr>
                                <m:e>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𝑄</m:t>
                                  </m:r>
                                </m:e>
                                <m:sub>
                                  <m:sSub>
                                    <m:sSubPr>
                                      <m:ctrlPr>
                                        <a:rPr lang="en-CA" i="1">
                                          <a:solidFill>
                                            <a:schemeClr val="bg1"/>
                                          </a:solidFill>
                                          <a:effectLst/>
                                          <a:latin typeface="Cambria Math" panose="02040503050406030204" pitchFamily="18" charset="0"/>
                                          <a:ea typeface="DengXian" panose="02010600030101010101" pitchFamily="2" charset="-122"/>
                                        </a:rPr>
                                      </m:ctrlPr>
                                    </m:sSubPr>
                                    <m:e>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𝑥</m:t>
                                      </m:r>
                                    </m:e>
                                    <m:sub>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2</m:t>
                                      </m:r>
                                    </m:sub>
                                  </m:sSub>
                                </m:sub>
                              </m:sSub>
                              <m:d>
                                <m:dPr>
                                  <m:ctrlPr>
                                    <a:rPr lang="en-CA" i="1">
                                      <a:solidFill>
                                        <a:schemeClr val="bg1"/>
                                      </a:solidFill>
                                      <a:effectLst/>
                                      <a:latin typeface="Cambria Math" panose="02040503050406030204" pitchFamily="18" charset="0"/>
                                      <a:ea typeface="DengXian" panose="02010600030101010101" pitchFamily="2" charset="-122"/>
                                    </a:rPr>
                                  </m:ctrlPr>
                                </m:dPr>
                                <m:e>
                                  <m:f>
                                    <m:fPr>
                                      <m:ctrlPr>
                                        <a:rPr lang="en-CA" i="1">
                                          <a:solidFill>
                                            <a:schemeClr val="bg1"/>
                                          </a:solidFill>
                                          <a:effectLst/>
                                          <a:latin typeface="Cambria Math" panose="02040503050406030204" pitchFamily="18" charset="0"/>
                                          <a:ea typeface="DengXian" panose="02010600030101010101" pitchFamily="2" charset="-122"/>
                                        </a:rPr>
                                      </m:ctrlPr>
                                    </m:fPr>
                                    <m:num>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2</m:t>
                                      </m:r>
                                    </m:num>
                                    <m:den>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3</m:t>
                                      </m:r>
                                    </m:den>
                                  </m:f>
                                </m:e>
                              </m:d>
                            </m:e>
                            <m:e>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0  </m:t>
                              </m:r>
                              <m:r>
                                <m:rPr>
                                  <m:sty m:val="p"/>
                                </m:rPr>
                                <a:rPr lang="en-CA" sz="14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if</m:t>
                              </m:r>
                              <m:r>
                                <a:rPr lang="en-CA" sz="14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sSub>
                                <m:sSubPr>
                                  <m:ctrlPr>
                                    <a:rPr lang="en-CA" i="1">
                                      <a:solidFill>
                                        <a:schemeClr val="bg1"/>
                                      </a:solidFill>
                                      <a:effectLst/>
                                      <a:latin typeface="Cambria Math" panose="02040503050406030204" pitchFamily="18" charset="0"/>
                                      <a:ea typeface="DengXian" panose="02010600030101010101" pitchFamily="2" charset="-122"/>
                                    </a:rPr>
                                  </m:ctrlPr>
                                </m:sSubPr>
                                <m:e>
                                  <m:r>
                                    <m:rPr>
                                      <m:sty m:val="p"/>
                                    </m:rPr>
                                    <a:rPr lang="en-CA" sz="14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x</m:t>
                                  </m:r>
                                </m:e>
                                <m:sub>
                                  <m:r>
                                    <a:rPr lang="en-CA" sz="14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2</m:t>
                                  </m:r>
                                </m:sub>
                              </m:sSub>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&lt;</m:t>
                              </m:r>
                              <m:sSub>
                                <m:sSubPr>
                                  <m:ctrlPr>
                                    <a:rPr lang="en-CA" i="1">
                                      <a:solidFill>
                                        <a:schemeClr val="bg1"/>
                                      </a:solidFill>
                                      <a:effectLst/>
                                      <a:latin typeface="Cambria Math" panose="02040503050406030204" pitchFamily="18" charset="0"/>
                                      <a:ea typeface="DengXian" panose="02010600030101010101" pitchFamily="2" charset="-122"/>
                                    </a:rPr>
                                  </m:ctrlPr>
                                </m:sSubPr>
                                <m:e>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𝑄</m:t>
                                  </m:r>
                                </m:e>
                                <m:sub>
                                  <m:sSub>
                                    <m:sSubPr>
                                      <m:ctrlPr>
                                        <a:rPr lang="en-CA" i="1">
                                          <a:solidFill>
                                            <a:schemeClr val="bg1"/>
                                          </a:solidFill>
                                          <a:effectLst/>
                                          <a:latin typeface="Cambria Math" panose="02040503050406030204" pitchFamily="18" charset="0"/>
                                          <a:ea typeface="DengXian" panose="02010600030101010101" pitchFamily="2" charset="-122"/>
                                        </a:rPr>
                                      </m:ctrlPr>
                                    </m:sSubPr>
                                    <m:e>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𝑥</m:t>
                                      </m:r>
                                    </m:e>
                                    <m:sub>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2</m:t>
                                      </m:r>
                                    </m:sub>
                                  </m:sSub>
                                </m:sub>
                              </m:sSub>
                              <m:d>
                                <m:dPr>
                                  <m:ctrlPr>
                                    <a:rPr lang="en-CA" i="1">
                                      <a:solidFill>
                                        <a:schemeClr val="bg1"/>
                                      </a:solidFill>
                                      <a:effectLst/>
                                      <a:latin typeface="Cambria Math" panose="02040503050406030204" pitchFamily="18" charset="0"/>
                                      <a:ea typeface="DengXian" panose="02010600030101010101" pitchFamily="2" charset="-122"/>
                                    </a:rPr>
                                  </m:ctrlPr>
                                </m:dPr>
                                <m:e>
                                  <m:f>
                                    <m:fPr>
                                      <m:ctrlPr>
                                        <a:rPr lang="en-CA" i="1">
                                          <a:solidFill>
                                            <a:schemeClr val="bg1"/>
                                          </a:solidFill>
                                          <a:effectLst/>
                                          <a:latin typeface="Cambria Math" panose="02040503050406030204" pitchFamily="18" charset="0"/>
                                          <a:ea typeface="DengXian" panose="02010600030101010101" pitchFamily="2" charset="-122"/>
                                        </a:rPr>
                                      </m:ctrlPr>
                                    </m:fPr>
                                    <m:num>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1</m:t>
                                      </m:r>
                                    </m:num>
                                    <m:den>
                                      <m:r>
                                        <a:rPr lang="en-CA" sz="14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3</m:t>
                                      </m:r>
                                    </m:den>
                                  </m:f>
                                </m:e>
                              </m:d>
                            </m:e>
                          </m:eqArr>
                        </m:e>
                      </m:d>
                    </m:oMath>
                  </m:oMathPara>
                </a14:m>
                <a:endParaRPr lang="en-US" b="1">
                  <a:solidFill>
                    <a:schemeClr val="bg1"/>
                  </a:solidFill>
                  <a:latin typeface="Futura" panose="020B0602020204020303" pitchFamily="34" charset="-79"/>
                  <a:cs typeface="Futura" panose="020B0602020204020303" pitchFamily="34" charset="-79"/>
                </a:endParaRPr>
              </a:p>
            </p:txBody>
          </p:sp>
        </mc:Choice>
        <mc:Fallback>
          <p:sp>
            <p:nvSpPr>
              <p:cNvPr id="7" name="TextBox 6">
                <a:extLst>
                  <a:ext uri="{FF2B5EF4-FFF2-40B4-BE49-F238E27FC236}">
                    <a16:creationId xmlns:a16="http://schemas.microsoft.com/office/drawing/2014/main" id="{0AE07C0E-5731-49DD-DEA6-7633B03253F6}"/>
                  </a:ext>
                </a:extLst>
              </p:cNvPr>
              <p:cNvSpPr txBox="1">
                <a:spLocks noRot="1" noChangeAspect="1" noMove="1" noResize="1" noEditPoints="1" noAdjustHandles="1" noChangeArrowheads="1" noChangeShapeType="1" noTextEdit="1"/>
              </p:cNvSpPr>
              <p:nvPr/>
            </p:nvSpPr>
            <p:spPr>
              <a:xfrm>
                <a:off x="5915973" y="875176"/>
                <a:ext cx="5324487" cy="2622385"/>
              </a:xfrm>
              <a:prstGeom prst="rect">
                <a:avLst/>
              </a:prstGeom>
              <a:blipFill>
                <a:blip r:embed="rId4"/>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5F15D328-26FF-50F1-158F-7EBDBCF05C8E}"/>
              </a:ext>
            </a:extLst>
          </p:cNvPr>
          <p:cNvSpPr/>
          <p:nvPr/>
        </p:nvSpPr>
        <p:spPr>
          <a:xfrm>
            <a:off x="300208" y="1320924"/>
            <a:ext cx="4664246" cy="4216152"/>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05FD74A-ED48-48EC-675B-31BEBE12B6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797" y="1768312"/>
            <a:ext cx="3893069" cy="3442258"/>
          </a:xfrm>
          <a:prstGeom prst="rect">
            <a:avLst/>
          </a:prstGeom>
          <a:noFill/>
          <a:ln>
            <a:noFill/>
          </a:ln>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7DAAEF6-29F0-EEB3-6CA7-B5FE4FC6BF23}"/>
                  </a:ext>
                </a:extLst>
              </p:cNvPr>
              <p:cNvSpPr txBox="1"/>
              <p:nvPr/>
            </p:nvSpPr>
            <p:spPr>
              <a:xfrm>
                <a:off x="5350043" y="3702069"/>
                <a:ext cx="6763537" cy="5669565"/>
              </a:xfrm>
              <a:prstGeom prst="rect">
                <a:avLst/>
              </a:prstGeom>
              <a:noFill/>
            </p:spPr>
            <p:txBody>
              <a:bodyPr wrap="square" rtlCol="0">
                <a:spAutoFit/>
              </a:bodyPr>
              <a:lstStyle/>
              <a:p>
                <a:pPr>
                  <a:lnSpc>
                    <a:spcPct val="200000"/>
                  </a:lnSpc>
                </a:pPr>
                <a14:m>
                  <m:oMathPara xmlns:m="http://schemas.openxmlformats.org/officeDocument/2006/math">
                    <m:oMathParaPr>
                      <m:jc m:val="centerGroup"/>
                    </m:oMathParaPr>
                    <m:oMath xmlns:m="http://schemas.openxmlformats.org/officeDocument/2006/math">
                      <m:sSubSup>
                        <m:sSubSupPr>
                          <m:ctrlPr>
                            <a:rPr lang="en-CA" b="1" i="1" smtClean="0">
                              <a:solidFill>
                                <a:schemeClr val="bg1"/>
                              </a:solidFill>
                              <a:effectLst/>
                              <a:latin typeface="Cambria Math" panose="02040503050406030204" pitchFamily="18" charset="0"/>
                              <a:ea typeface="DengXian" panose="02010600030101010101" pitchFamily="2" charset="-122"/>
                            </a:rPr>
                          </m:ctrlPr>
                        </m:sSubSupPr>
                        <m:e>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𝐑</m:t>
                          </m:r>
                        </m:e>
                        <m:sub>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𝐚𝐝𝐣</m:t>
                          </m:r>
                        </m:sub>
                        <m:sup>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𝟐</m:t>
                          </m:r>
                        </m:sup>
                      </m:sSubSup>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𝟎</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𝟓𝟑𝟑𝟔</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&lt;</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𝟎</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𝟔𝟐𝟏𝟑</m:t>
                      </m:r>
                    </m:oMath>
                  </m:oMathPara>
                </a14:m>
                <a:endParaRPr lang="en-US" sz="1800" b="1">
                  <a:solidFill>
                    <a:schemeClr val="bg1"/>
                  </a:solidFill>
                  <a:effectLst/>
                  <a:latin typeface="Futura" panose="020B0602020204020303" pitchFamily="34" charset="-79"/>
                  <a:ea typeface="DengXian" panose="02010600030101010101" pitchFamily="2" charset="-122"/>
                  <a:cs typeface="Futura" panose="020B0602020204020303" pitchFamily="34" charset="-79"/>
                </a:endParaRPr>
              </a:p>
              <a:p>
                <a:pPr>
                  <a:lnSpc>
                    <a:spcPct val="200000"/>
                  </a:lnSpc>
                </a:pPr>
                <a:r>
                  <a:rPr lang="en-CA" sz="1800" b="1">
                    <a:solidFill>
                      <a:schemeClr val="bg1"/>
                    </a:solidFill>
                    <a:effectLst/>
                    <a:latin typeface="Futura" panose="020B0602020204020303" pitchFamily="34" charset="-79"/>
                    <a:ea typeface="DengXian" panose="02010600030101010101" pitchFamily="2" charset="-122"/>
                    <a:cs typeface="Futura" panose="020B0602020204020303" pitchFamily="34" charset="-79"/>
                  </a:rPr>
                  <a:t>Implied important detail lost when we convert Tech Weight into Categorical variable. </a:t>
                </a:r>
                <a:endParaRPr lang="en-US" b="1">
                  <a:solidFill>
                    <a:schemeClr val="bg1"/>
                  </a:solidFill>
                  <a:latin typeface="Futura" panose="020B0602020204020303" pitchFamily="34" charset="-79"/>
                  <a:cs typeface="Futura" panose="020B0602020204020303" pitchFamily="34" charset="-79"/>
                </a:endParaRPr>
              </a:p>
              <a:p>
                <a:pPr>
                  <a:lnSpc>
                    <a:spcPct val="200000"/>
                  </a:lnSpc>
                </a:pPr>
                <a:endParaRPr lang="en-US" b="1">
                  <a:solidFill>
                    <a:schemeClr val="bg1"/>
                  </a:solidFill>
                  <a:latin typeface="Futura" panose="020B0602020204020303" pitchFamily="34" charset="-79"/>
                  <a:cs typeface="Futura" panose="020B0602020204020303" pitchFamily="34" charset="-79"/>
                </a:endParaRPr>
              </a:p>
              <a:p>
                <a:pPr>
                  <a:lnSpc>
                    <a:spcPct val="200000"/>
                  </a:lnSpc>
                </a:pPr>
                <a:endParaRPr lang="en-US" b="1">
                  <a:solidFill>
                    <a:schemeClr val="bg1"/>
                  </a:solidFill>
                  <a:latin typeface="Futura" panose="020B0602020204020303" pitchFamily="34" charset="-79"/>
                  <a:cs typeface="Futura" panose="020B0602020204020303" pitchFamily="34" charset="-79"/>
                </a:endParaRPr>
              </a:p>
              <a:p>
                <a:pPr>
                  <a:lnSpc>
                    <a:spcPct val="200000"/>
                  </a:lnSpc>
                </a:pPr>
                <a:endParaRPr lang="en-US" b="1">
                  <a:solidFill>
                    <a:schemeClr val="bg1"/>
                  </a:solidFill>
                  <a:latin typeface="Futura" panose="020B0602020204020303" pitchFamily="34" charset="-79"/>
                  <a:cs typeface="Futura" panose="020B0602020204020303" pitchFamily="34" charset="-79"/>
                </a:endParaRPr>
              </a:p>
              <a:p>
                <a:pPr>
                  <a:lnSpc>
                    <a:spcPct val="200000"/>
                  </a:lnSpc>
                </a:pPr>
                <a:endParaRPr lang="en-US" b="1">
                  <a:solidFill>
                    <a:schemeClr val="bg1"/>
                  </a:solidFill>
                  <a:latin typeface="Futura" panose="020B0602020204020303" pitchFamily="34" charset="-79"/>
                  <a:cs typeface="Futura" panose="020B0602020204020303" pitchFamily="34" charset="-79"/>
                </a:endParaRPr>
              </a:p>
              <a:p>
                <a:pPr>
                  <a:lnSpc>
                    <a:spcPct val="200000"/>
                  </a:lnSpc>
                </a:pPr>
                <a:endParaRPr lang="en-US" b="1">
                  <a:solidFill>
                    <a:schemeClr val="bg1"/>
                  </a:solidFill>
                  <a:latin typeface="Futura" panose="020B0602020204020303" pitchFamily="34" charset="-79"/>
                  <a:cs typeface="Futura" panose="020B0602020204020303" pitchFamily="34" charset="-79"/>
                </a:endParaRPr>
              </a:p>
              <a:p>
                <a:pPr>
                  <a:lnSpc>
                    <a:spcPct val="200000"/>
                  </a:lnSpc>
                </a:pPr>
                <a:endParaRPr lang="en-US" b="1">
                  <a:solidFill>
                    <a:schemeClr val="bg1"/>
                  </a:solidFill>
                  <a:latin typeface="Futura" panose="020B0602020204020303" pitchFamily="34" charset="-79"/>
                  <a:cs typeface="Futura" panose="020B0602020204020303" pitchFamily="34" charset="-79"/>
                </a:endParaRPr>
              </a:p>
              <a:p>
                <a:pPr>
                  <a:lnSpc>
                    <a:spcPct val="200000"/>
                  </a:lnSpc>
                </a:pPr>
                <a:endParaRPr lang="en-US" b="1">
                  <a:solidFill>
                    <a:schemeClr val="bg1"/>
                  </a:solidFill>
                  <a:latin typeface="Futura" panose="020B0602020204020303" pitchFamily="34" charset="-79"/>
                  <a:cs typeface="Futura" panose="020B0602020204020303" pitchFamily="34" charset="-79"/>
                </a:endParaRPr>
              </a:p>
            </p:txBody>
          </p:sp>
        </mc:Choice>
        <mc:Fallback>
          <p:sp>
            <p:nvSpPr>
              <p:cNvPr id="6" name="TextBox 5">
                <a:extLst>
                  <a:ext uri="{FF2B5EF4-FFF2-40B4-BE49-F238E27FC236}">
                    <a16:creationId xmlns:a16="http://schemas.microsoft.com/office/drawing/2014/main" id="{87DAAEF6-29F0-EEB3-6CA7-B5FE4FC6BF23}"/>
                  </a:ext>
                </a:extLst>
              </p:cNvPr>
              <p:cNvSpPr txBox="1">
                <a:spLocks noRot="1" noChangeAspect="1" noMove="1" noResize="1" noEditPoints="1" noAdjustHandles="1" noChangeArrowheads="1" noChangeShapeType="1" noTextEdit="1"/>
              </p:cNvSpPr>
              <p:nvPr/>
            </p:nvSpPr>
            <p:spPr>
              <a:xfrm>
                <a:off x="5350043" y="3702069"/>
                <a:ext cx="6763537" cy="5669565"/>
              </a:xfrm>
              <a:prstGeom prst="rect">
                <a:avLst/>
              </a:prstGeom>
              <a:blipFill>
                <a:blip r:embed="rId6"/>
                <a:stretch>
                  <a:fillRect l="-750"/>
                </a:stretch>
              </a:blipFill>
            </p:spPr>
            <p:txBody>
              <a:bodyPr/>
              <a:lstStyle/>
              <a:p>
                <a:r>
                  <a:rPr lang="en-US">
                    <a:noFill/>
                  </a:rPr>
                  <a:t> </a:t>
                </a:r>
              </a:p>
            </p:txBody>
          </p:sp>
        </mc:Fallback>
      </mc:AlternateContent>
    </p:spTree>
    <p:extLst>
      <p:ext uri="{BB962C8B-B14F-4D97-AF65-F5344CB8AC3E}">
        <p14:creationId xmlns:p14="http://schemas.microsoft.com/office/powerpoint/2010/main" val="308340345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1B20D73-66E4-B6D6-0679-74F2AFE79463}"/>
                  </a:ext>
                </a:extLst>
              </p:cNvPr>
              <p:cNvSpPr txBox="1"/>
              <p:nvPr/>
            </p:nvSpPr>
            <p:spPr>
              <a:xfrm>
                <a:off x="685797" y="660344"/>
                <a:ext cx="10924311"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Model 2: Junk bond Index </a:t>
                </a:r>
                <a14:m>
                  <m:oMath xmlns:m="http://schemas.openxmlformats.org/officeDocument/2006/math">
                    <m:sSub>
                      <m:sSubPr>
                        <m:ctrlPr>
                          <a:rPr lang="en-CA" sz="2800" i="1" smtClean="0">
                            <a:solidFill>
                              <a:schemeClr val="bg1"/>
                            </a:solidFill>
                            <a:effectLst/>
                            <a:latin typeface="Cambria Math" panose="02040503050406030204" pitchFamily="18" charset="0"/>
                            <a:ea typeface="DengXian" panose="02010600030101010101" pitchFamily="2" charset="-122"/>
                          </a:rPr>
                        </m:ctrlPr>
                      </m:sSubPr>
                      <m:e>
                        <m:r>
                          <a:rPr lang="en-US" sz="2800" b="0" i="1" smtClean="0">
                            <a:solidFill>
                              <a:schemeClr val="bg1"/>
                            </a:solidFill>
                            <a:effectLst/>
                            <a:latin typeface="Cambria Math" panose="02040503050406030204" pitchFamily="18" charset="0"/>
                            <a:ea typeface="DengXian" panose="02010600030101010101" pitchFamily="2" charset="-122"/>
                          </a:rPr>
                          <m:t>(</m:t>
                        </m:r>
                        <m:r>
                          <a:rPr lang="en-CA" sz="28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𝑥</m:t>
                        </m:r>
                      </m:e>
                      <m:sub>
                        <m:r>
                          <a:rPr lang="en-US" sz="2800" b="0"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1</m:t>
                        </m:r>
                      </m:sub>
                    </m:sSub>
                    <m:r>
                      <a:rPr lang="en-US" sz="2800" b="0" i="1"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oMath>
                </a14:m>
                <a:r>
                  <a:rPr lang="en-CA" sz="2800" b="1">
                    <a:solidFill>
                      <a:schemeClr val="bg1"/>
                    </a:solidFill>
                    <a:latin typeface="Futura" panose="020B0602020204020303" pitchFamily="34" charset="-79"/>
                    <a:cs typeface="Futura" panose="020B0602020204020303" pitchFamily="34" charset="-79"/>
                  </a:rPr>
                  <a:t>+ Tech Weight </a:t>
                </a:r>
                <a14:m>
                  <m:oMath xmlns:m="http://schemas.openxmlformats.org/officeDocument/2006/math">
                    <m:sSub>
                      <m:sSubPr>
                        <m:ctrlPr>
                          <a:rPr lang="en-CA" sz="2800" i="1">
                            <a:solidFill>
                              <a:schemeClr val="bg1"/>
                            </a:solidFill>
                            <a:latin typeface="Cambria Math" panose="02040503050406030204" pitchFamily="18" charset="0"/>
                            <a:ea typeface="DengXian" panose="02010600030101010101" pitchFamily="2" charset="-122"/>
                          </a:rPr>
                        </m:ctrlPr>
                      </m:sSubPr>
                      <m:e>
                        <m:r>
                          <a:rPr lang="en-US" sz="2800" i="1">
                            <a:solidFill>
                              <a:schemeClr val="bg1"/>
                            </a:solidFill>
                            <a:latin typeface="Cambria Math" panose="02040503050406030204" pitchFamily="18" charset="0"/>
                            <a:ea typeface="DengXian" panose="02010600030101010101" pitchFamily="2" charset="-122"/>
                          </a:rPr>
                          <m:t>(</m:t>
                        </m:r>
                        <m:r>
                          <a:rPr lang="en-CA"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𝑥</m:t>
                        </m:r>
                      </m:e>
                      <m:sub>
                        <m:r>
                          <a:rPr lang="en-US" sz="2800" b="0"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2</m:t>
                        </m:r>
                      </m:sub>
                    </m:sSub>
                    <m:r>
                      <a:rPr lang="en-US"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 </m:t>
                    </m:r>
                  </m:oMath>
                </a14:m>
                <a:endParaRPr lang="en-CA" sz="2800" b="1" u="none" strike="noStrike">
                  <a:solidFill>
                    <a:schemeClr val="bg1"/>
                  </a:solidFill>
                  <a:effectLst/>
                  <a:latin typeface="Futura" panose="020B0602020204020303" pitchFamily="34" charset="-79"/>
                  <a:cs typeface="Futura" panose="020B0602020204020303" pitchFamily="34" charset="-79"/>
                </a:endParaRPr>
              </a:p>
            </p:txBody>
          </p:sp>
        </mc:Choice>
        <mc:Fallback>
          <p:sp>
            <p:nvSpPr>
              <p:cNvPr id="5" name="TextBox 4">
                <a:extLst>
                  <a:ext uri="{FF2B5EF4-FFF2-40B4-BE49-F238E27FC236}">
                    <a16:creationId xmlns:a16="http://schemas.microsoft.com/office/drawing/2014/main" id="{91B20D73-66E4-B6D6-0679-74F2AFE79463}"/>
                  </a:ext>
                </a:extLst>
              </p:cNvPr>
              <p:cNvSpPr txBox="1">
                <a:spLocks noRot="1" noChangeAspect="1" noMove="1" noResize="1" noEditPoints="1" noAdjustHandles="1" noChangeArrowheads="1" noChangeShapeType="1" noTextEdit="1"/>
              </p:cNvSpPr>
              <p:nvPr/>
            </p:nvSpPr>
            <p:spPr>
              <a:xfrm>
                <a:off x="685797" y="660344"/>
                <a:ext cx="10924311" cy="523220"/>
              </a:xfrm>
              <a:prstGeom prst="rect">
                <a:avLst/>
              </a:prstGeom>
              <a:blipFill>
                <a:blip r:embed="rId3"/>
                <a:stretch>
                  <a:fillRect l="-1044" t="-9302" b="-279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AE07C0E-5731-49DD-DEA6-7633B03253F6}"/>
                  </a:ext>
                </a:extLst>
              </p:cNvPr>
              <p:cNvSpPr txBox="1"/>
              <p:nvPr/>
            </p:nvSpPr>
            <p:spPr>
              <a:xfrm>
                <a:off x="2178338" y="4017945"/>
                <a:ext cx="8591025" cy="2358146"/>
              </a:xfrm>
              <a:prstGeom prst="rect">
                <a:avLst/>
              </a:prstGeom>
              <a:noFill/>
            </p:spPr>
            <p:txBody>
              <a:bodyPr wrap="square" rtlCol="0">
                <a:spAutoFit/>
              </a:bodyPr>
              <a:lstStyle/>
              <a:p>
                <a:pPr marL="342900" indent="-342900">
                  <a:lnSpc>
                    <a:spcPct val="200000"/>
                  </a:lnSpc>
                  <a:buFont typeface="Wingdings" pitchFamily="2" charset="2"/>
                  <a:buChar char="Ø"/>
                </a:pPr>
                <a14:m>
                  <m:oMath xmlns:m="http://schemas.openxmlformats.org/officeDocument/2006/math">
                    <m:sSubSup>
                      <m:sSubSupPr>
                        <m:ctrlPr>
                          <a:rPr lang="en-CA" sz="2400" b="1" i="1" smtClean="0">
                            <a:solidFill>
                              <a:schemeClr val="bg1"/>
                            </a:solidFill>
                            <a:effectLst/>
                            <a:latin typeface="Cambria Math" panose="02040503050406030204" pitchFamily="18" charset="0"/>
                            <a:ea typeface="DengXian" panose="02010600030101010101" pitchFamily="2" charset="-122"/>
                          </a:rPr>
                        </m:ctrlPr>
                      </m:sSubSupPr>
                      <m:e>
                        <m:r>
                          <a:rPr lang="en-CA" sz="24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𝐑</m:t>
                        </m:r>
                      </m:e>
                      <m:sub>
                        <m:r>
                          <a:rPr lang="en-CA" sz="24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𝐚𝐝𝐣</m:t>
                        </m:r>
                      </m:sub>
                      <m:sup>
                        <m:r>
                          <a:rPr lang="en-CA" sz="24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𝟐</m:t>
                        </m:r>
                      </m:sup>
                    </m:sSubSup>
                    <m:r>
                      <a:rPr lang="en-CA" sz="24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24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𝟎</m:t>
                    </m:r>
                    <m:r>
                      <a:rPr lang="en-CA" sz="24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24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𝟖𝟕𝟓𝟕</m:t>
                    </m:r>
                  </m:oMath>
                </a14:m>
                <a:r>
                  <a:rPr lang="en-US" sz="2400" b="1">
                    <a:solidFill>
                      <a:schemeClr val="bg1"/>
                    </a:solidFill>
                    <a:latin typeface="Futura" panose="020B0602020204020303" pitchFamily="34" charset="-79"/>
                    <a:ea typeface="DengXian" panose="02010600030101010101" pitchFamily="2" charset="-122"/>
                    <a:cs typeface="Times New Roman" panose="02020603050405020304" pitchFamily="18" charset="0"/>
                  </a:rPr>
                  <a:t>, </a:t>
                </a:r>
                <a:r>
                  <a:rPr lang="en-US" sz="2400" b="1">
                    <a:solidFill>
                      <a:schemeClr val="bg1"/>
                    </a:solidFill>
                    <a:latin typeface="Futura" panose="020B0602020204020303" pitchFamily="34" charset="-79"/>
                    <a:cs typeface="Futura" panose="020B0602020204020303" pitchFamily="34" charset="-79"/>
                  </a:rPr>
                  <a:t>Higher adjected R-squared </a:t>
                </a:r>
              </a:p>
              <a:p>
                <a:pPr marL="342900" indent="-342900">
                  <a:lnSpc>
                    <a:spcPct val="200000"/>
                  </a:lnSpc>
                  <a:buFont typeface="Wingdings" pitchFamily="2" charset="2"/>
                  <a:buChar char="Ø"/>
                </a:pPr>
                <a:r>
                  <a:rPr lang="en-US" sz="2400" b="1">
                    <a:solidFill>
                      <a:schemeClr val="bg1"/>
                    </a:solidFill>
                    <a:latin typeface="Futura" panose="020B0602020204020303" pitchFamily="34" charset="-79"/>
                    <a:cs typeface="Futura" panose="020B0602020204020303" pitchFamily="34" charset="-79"/>
                  </a:rPr>
                  <a:t>Stronger model compared with Model 1</a:t>
                </a:r>
              </a:p>
              <a:p>
                <a:pPr>
                  <a:lnSpc>
                    <a:spcPct val="200000"/>
                  </a:lnSpc>
                </a:pPr>
                <a:endParaRPr lang="en-US" sz="2400" b="1">
                  <a:solidFill>
                    <a:schemeClr val="bg1"/>
                  </a:solidFill>
                  <a:latin typeface="Futura" panose="020B0602020204020303" pitchFamily="34" charset="-79"/>
                  <a:cs typeface="Futura" panose="020B0602020204020303" pitchFamily="34" charset="-79"/>
                </a:endParaRPr>
              </a:p>
            </p:txBody>
          </p:sp>
        </mc:Choice>
        <mc:Fallback>
          <p:sp>
            <p:nvSpPr>
              <p:cNvPr id="7" name="TextBox 6">
                <a:extLst>
                  <a:ext uri="{FF2B5EF4-FFF2-40B4-BE49-F238E27FC236}">
                    <a16:creationId xmlns:a16="http://schemas.microsoft.com/office/drawing/2014/main" id="{0AE07C0E-5731-49DD-DEA6-7633B03253F6}"/>
                  </a:ext>
                </a:extLst>
              </p:cNvPr>
              <p:cNvSpPr txBox="1">
                <a:spLocks noRot="1" noChangeAspect="1" noMove="1" noResize="1" noEditPoints="1" noAdjustHandles="1" noChangeArrowheads="1" noChangeShapeType="1" noTextEdit="1"/>
              </p:cNvSpPr>
              <p:nvPr/>
            </p:nvSpPr>
            <p:spPr>
              <a:xfrm>
                <a:off x="2178338" y="4017945"/>
                <a:ext cx="8591025" cy="2358146"/>
              </a:xfrm>
              <a:prstGeom prst="rect">
                <a:avLst/>
              </a:prstGeom>
              <a:blipFill>
                <a:blip r:embed="rId4"/>
                <a:stretch>
                  <a:fillRect l="-8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517C075F-AE3F-22C2-9CE9-8FCF9C0B7086}"/>
                  </a:ext>
                </a:extLst>
              </p:cNvPr>
              <p:cNvSpPr txBox="1"/>
              <p:nvPr/>
            </p:nvSpPr>
            <p:spPr>
              <a:xfrm>
                <a:off x="2619768" y="1909906"/>
                <a:ext cx="6166532" cy="1200329"/>
              </a:xfrm>
              <a:prstGeom prst="rect">
                <a:avLst/>
              </a:prstGeom>
              <a:noFill/>
            </p:spPr>
            <p:txBody>
              <a:bodyPr wrap="square">
                <a:spAutoFit/>
              </a:bodyPr>
              <a:lstStyle/>
              <a:p>
                <a:pPr>
                  <a:lnSpc>
                    <a:spcPct val="200000"/>
                  </a:lnSpc>
                </a:pPr>
                <a14:m>
                  <m:oMathPara xmlns:m="http://schemas.openxmlformats.org/officeDocument/2006/math">
                    <m:oMathParaPr>
                      <m:jc m:val="centerGroup"/>
                    </m:oMathParaPr>
                    <m:oMath xmlns:m="http://schemas.openxmlformats.org/officeDocument/2006/math">
                      <m:r>
                        <a:rPr lang="en-CA" sz="3600" b="1" i="1" smtClean="0">
                          <a:solidFill>
                            <a:schemeClr val="bg1"/>
                          </a:solidFill>
                          <a:latin typeface="Cambria Math" panose="02040503050406030204" pitchFamily="18" charset="0"/>
                        </a:rPr>
                        <m:t>𝒚</m:t>
                      </m:r>
                      <m:r>
                        <a:rPr lang="en-CA" sz="3600" b="1" i="1" smtClean="0">
                          <a:solidFill>
                            <a:schemeClr val="bg1"/>
                          </a:solidFill>
                          <a:latin typeface="Cambria Math" panose="02040503050406030204" pitchFamily="18" charset="0"/>
                        </a:rPr>
                        <m:t>=</m:t>
                      </m:r>
                      <m:sSub>
                        <m:sSubPr>
                          <m:ctrlPr>
                            <a:rPr lang="en-CA" sz="3600" b="1" i="1">
                              <a:solidFill>
                                <a:schemeClr val="bg1"/>
                              </a:solidFill>
                              <a:latin typeface="Cambria Math" panose="02040503050406030204" pitchFamily="18" charset="0"/>
                            </a:rPr>
                          </m:ctrlPr>
                        </m:sSubPr>
                        <m:e>
                          <m:r>
                            <a:rPr lang="en-CA" sz="3600" b="1" i="1">
                              <a:solidFill>
                                <a:schemeClr val="bg1"/>
                              </a:solidFill>
                              <a:latin typeface="Cambria Math" panose="02040503050406030204" pitchFamily="18" charset="0"/>
                            </a:rPr>
                            <m:t>𝜷</m:t>
                          </m:r>
                        </m:e>
                        <m:sub>
                          <m:r>
                            <a:rPr lang="en-CA" sz="3600" b="1" i="1">
                              <a:solidFill>
                                <a:schemeClr val="bg1"/>
                              </a:solidFill>
                              <a:latin typeface="Cambria Math" panose="02040503050406030204" pitchFamily="18" charset="0"/>
                            </a:rPr>
                            <m:t>𝟎</m:t>
                          </m:r>
                        </m:sub>
                      </m:sSub>
                      <m:r>
                        <a:rPr lang="en-CA" sz="3600" b="1" i="1">
                          <a:solidFill>
                            <a:schemeClr val="bg1"/>
                          </a:solidFill>
                          <a:latin typeface="Cambria Math" panose="02040503050406030204" pitchFamily="18" charset="0"/>
                        </a:rPr>
                        <m:t>+</m:t>
                      </m:r>
                      <m:sSub>
                        <m:sSubPr>
                          <m:ctrlPr>
                            <a:rPr lang="en-CA" sz="3600" b="1" i="1">
                              <a:solidFill>
                                <a:schemeClr val="bg1"/>
                              </a:solidFill>
                              <a:latin typeface="Cambria Math" panose="02040503050406030204" pitchFamily="18" charset="0"/>
                            </a:rPr>
                          </m:ctrlPr>
                        </m:sSubPr>
                        <m:e>
                          <m:r>
                            <a:rPr lang="en-CA" sz="3600" b="1" i="1">
                              <a:solidFill>
                                <a:schemeClr val="bg1"/>
                              </a:solidFill>
                              <a:latin typeface="Cambria Math" panose="02040503050406030204" pitchFamily="18" charset="0"/>
                            </a:rPr>
                            <m:t>𝜷</m:t>
                          </m:r>
                        </m:e>
                        <m:sub>
                          <m:r>
                            <a:rPr lang="en-CA" sz="3600" b="1" i="1">
                              <a:solidFill>
                                <a:schemeClr val="bg1"/>
                              </a:solidFill>
                              <a:latin typeface="Cambria Math" panose="02040503050406030204" pitchFamily="18" charset="0"/>
                            </a:rPr>
                            <m:t>𝟏</m:t>
                          </m:r>
                        </m:sub>
                      </m:sSub>
                      <m:sSub>
                        <m:sSubPr>
                          <m:ctrlPr>
                            <a:rPr lang="en-CA" sz="3600" b="1" i="1">
                              <a:solidFill>
                                <a:schemeClr val="bg1"/>
                              </a:solidFill>
                              <a:latin typeface="Cambria Math" panose="02040503050406030204" pitchFamily="18" charset="0"/>
                            </a:rPr>
                          </m:ctrlPr>
                        </m:sSubPr>
                        <m:e>
                          <m:r>
                            <a:rPr lang="en-CA" sz="3600" b="1" i="1">
                              <a:solidFill>
                                <a:schemeClr val="bg1"/>
                              </a:solidFill>
                              <a:latin typeface="Cambria Math" panose="02040503050406030204" pitchFamily="18" charset="0"/>
                            </a:rPr>
                            <m:t>𝒙</m:t>
                          </m:r>
                        </m:e>
                        <m:sub>
                          <m:r>
                            <a:rPr lang="en-CA" sz="3600" b="1" i="1">
                              <a:solidFill>
                                <a:schemeClr val="bg1"/>
                              </a:solidFill>
                              <a:latin typeface="Cambria Math" panose="02040503050406030204" pitchFamily="18" charset="0"/>
                            </a:rPr>
                            <m:t>𝟏</m:t>
                          </m:r>
                        </m:sub>
                      </m:sSub>
                      <m:r>
                        <a:rPr lang="en-CA" sz="3600" b="1" i="1">
                          <a:solidFill>
                            <a:schemeClr val="bg1"/>
                          </a:solidFill>
                          <a:latin typeface="Cambria Math" panose="02040503050406030204" pitchFamily="18" charset="0"/>
                        </a:rPr>
                        <m:t>+</m:t>
                      </m:r>
                      <m:sSub>
                        <m:sSubPr>
                          <m:ctrlPr>
                            <a:rPr lang="en-CA" sz="3600" b="1" i="1">
                              <a:solidFill>
                                <a:schemeClr val="bg1"/>
                              </a:solidFill>
                              <a:latin typeface="Cambria Math" panose="02040503050406030204" pitchFamily="18" charset="0"/>
                            </a:rPr>
                          </m:ctrlPr>
                        </m:sSubPr>
                        <m:e>
                          <m:r>
                            <a:rPr lang="en-CA" sz="3600" b="1" i="1">
                              <a:solidFill>
                                <a:schemeClr val="bg1"/>
                              </a:solidFill>
                              <a:latin typeface="Cambria Math" panose="02040503050406030204" pitchFamily="18" charset="0"/>
                            </a:rPr>
                            <m:t>𝜷</m:t>
                          </m:r>
                        </m:e>
                        <m:sub>
                          <m:r>
                            <a:rPr lang="en-CA" sz="3600" b="1" i="1">
                              <a:solidFill>
                                <a:schemeClr val="bg1"/>
                              </a:solidFill>
                              <a:latin typeface="Cambria Math" panose="02040503050406030204" pitchFamily="18" charset="0"/>
                            </a:rPr>
                            <m:t>𝟐</m:t>
                          </m:r>
                        </m:sub>
                      </m:sSub>
                      <m:sSub>
                        <m:sSubPr>
                          <m:ctrlPr>
                            <a:rPr lang="en-CA" sz="3600" b="1" i="1">
                              <a:solidFill>
                                <a:schemeClr val="bg1"/>
                              </a:solidFill>
                              <a:latin typeface="Cambria Math" panose="02040503050406030204" pitchFamily="18" charset="0"/>
                            </a:rPr>
                          </m:ctrlPr>
                        </m:sSubPr>
                        <m:e>
                          <m:r>
                            <a:rPr lang="en-CA" sz="3600" b="1" i="1">
                              <a:solidFill>
                                <a:schemeClr val="bg1"/>
                              </a:solidFill>
                              <a:latin typeface="Cambria Math" panose="02040503050406030204" pitchFamily="18" charset="0"/>
                            </a:rPr>
                            <m:t>𝒙</m:t>
                          </m:r>
                        </m:e>
                        <m:sub>
                          <m:r>
                            <a:rPr lang="en-CA" sz="3600" b="1" i="1">
                              <a:solidFill>
                                <a:schemeClr val="bg1"/>
                              </a:solidFill>
                              <a:latin typeface="Cambria Math" panose="02040503050406030204" pitchFamily="18" charset="0"/>
                            </a:rPr>
                            <m:t>𝟐</m:t>
                          </m:r>
                        </m:sub>
                      </m:sSub>
                      <m:r>
                        <a:rPr lang="en-CA" sz="3600" b="1" i="1">
                          <a:solidFill>
                            <a:schemeClr val="bg1"/>
                          </a:solidFill>
                          <a:latin typeface="Cambria Math" panose="02040503050406030204" pitchFamily="18" charset="0"/>
                        </a:rPr>
                        <m:t>+</m:t>
                      </m:r>
                      <m:r>
                        <a:rPr lang="en-CA" sz="3600" b="1" i="1">
                          <a:solidFill>
                            <a:schemeClr val="bg1"/>
                          </a:solidFill>
                          <a:latin typeface="Cambria Math" panose="02040503050406030204" pitchFamily="18" charset="0"/>
                        </a:rPr>
                        <m:t>𝝐</m:t>
                      </m:r>
                    </m:oMath>
                  </m:oMathPara>
                </a14:m>
                <a:endParaRPr lang="en-CA" sz="3600" b="1">
                  <a:solidFill>
                    <a:schemeClr val="bg1"/>
                  </a:solidFill>
                  <a:effectLst/>
                  <a:latin typeface="Cambria Math" panose="02040503050406030204" pitchFamily="18" charset="0"/>
                  <a:ea typeface="DengXian" panose="02010600030101010101" pitchFamily="2" charset="-122"/>
                </a:endParaRPr>
              </a:p>
            </p:txBody>
          </p:sp>
        </mc:Choice>
        <mc:Fallback>
          <p:sp>
            <p:nvSpPr>
              <p:cNvPr id="6" name="TextBox 5">
                <a:extLst>
                  <a:ext uri="{FF2B5EF4-FFF2-40B4-BE49-F238E27FC236}">
                    <a16:creationId xmlns:a16="http://schemas.microsoft.com/office/drawing/2014/main" id="{517C075F-AE3F-22C2-9CE9-8FCF9C0B7086}"/>
                  </a:ext>
                </a:extLst>
              </p:cNvPr>
              <p:cNvSpPr txBox="1">
                <a:spLocks noRot="1" noChangeAspect="1" noMove="1" noResize="1" noEditPoints="1" noAdjustHandles="1" noChangeArrowheads="1" noChangeShapeType="1" noTextEdit="1"/>
              </p:cNvSpPr>
              <p:nvPr/>
            </p:nvSpPr>
            <p:spPr>
              <a:xfrm>
                <a:off x="2619768" y="1909906"/>
                <a:ext cx="6166532" cy="1200329"/>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0966428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7" y="660344"/>
            <a:ext cx="9344893"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B</a:t>
            </a:r>
            <a:r>
              <a:rPr lang="en-CA" sz="2800" b="1" u="none" strike="noStrike">
                <a:solidFill>
                  <a:schemeClr val="bg1"/>
                </a:solidFill>
                <a:effectLst/>
                <a:latin typeface="Futura" panose="020B0602020204020303" pitchFamily="34" charset="-79"/>
                <a:cs typeface="Futura" panose="020B0602020204020303" pitchFamily="34" charset="-79"/>
              </a:rPr>
              <a:t>inary Variable: Y</a:t>
            </a:r>
            <a:r>
              <a:rPr lang="en-CA" sz="2800" b="1">
                <a:solidFill>
                  <a:schemeClr val="bg1"/>
                </a:solidFill>
                <a:latin typeface="Futura" panose="020B0602020204020303" pitchFamily="34" charset="-79"/>
                <a:cs typeface="Futura" panose="020B0602020204020303" pitchFamily="34" charset="-79"/>
              </a:rPr>
              <a:t>ield Curve Spread </a:t>
            </a:r>
            <a:endParaRPr lang="en-CA" sz="2800" b="1" u="none" strike="noStrike">
              <a:solidFill>
                <a:schemeClr val="bg1"/>
              </a:solidFill>
              <a:effectLst/>
              <a:latin typeface="Futura" panose="020B0602020204020303" pitchFamily="34" charset="-79"/>
              <a:cs typeface="Futura" panose="020B0602020204020303" pitchFamily="34" charset="-79"/>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AE07C0E-5731-49DD-DEA6-7633B03253F6}"/>
                  </a:ext>
                </a:extLst>
              </p:cNvPr>
              <p:cNvSpPr txBox="1"/>
              <p:nvPr/>
            </p:nvSpPr>
            <p:spPr>
              <a:xfrm>
                <a:off x="2684983" y="5064330"/>
                <a:ext cx="6275832" cy="1328056"/>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CA" sz="2400" b="1" i="1" smtClean="0">
                              <a:solidFill>
                                <a:schemeClr val="bg1"/>
                              </a:solidFill>
                              <a:effectLst/>
                              <a:latin typeface="Cambria Math" panose="02040503050406030204" pitchFamily="18" charset="0"/>
                              <a:ea typeface="DengXian" panose="02010600030101010101" pitchFamily="2" charset="-122"/>
                            </a:rPr>
                          </m:ctrlPr>
                        </m:sSubPr>
                        <m:e>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𝐱</m:t>
                          </m:r>
                        </m:e>
                        <m:sub>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𝐲𝐢𝐞𝐥𝐝</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𝐢𝐧𝐯𝐞𝐫𝐭𝐞𝐝</m:t>
                          </m:r>
                        </m:sub>
                      </m:sSub>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d>
                        <m:dPr>
                          <m:begChr m:val="{"/>
                          <m:endChr m:val=""/>
                          <m:ctrlPr>
                            <a:rPr lang="en-CA" sz="2400" b="1" i="1">
                              <a:solidFill>
                                <a:schemeClr val="bg1"/>
                              </a:solidFill>
                              <a:effectLst/>
                              <a:latin typeface="Cambria Math" panose="02040503050406030204" pitchFamily="18" charset="0"/>
                              <a:ea typeface="DengXian" panose="02010600030101010101" pitchFamily="2" charset="-122"/>
                            </a:rPr>
                          </m:ctrlPr>
                        </m:dPr>
                        <m:e>
                          <m:eqArr>
                            <m:eqArrPr>
                              <m:ctrlPr>
                                <a:rPr lang="en-CA" sz="2400" b="1" i="1">
                                  <a:solidFill>
                                    <a:schemeClr val="bg1"/>
                                  </a:solidFill>
                                  <a:effectLst/>
                                  <a:latin typeface="Cambria Math" panose="02040503050406030204" pitchFamily="18" charset="0"/>
                                  <a:ea typeface="DengXian" panose="02010600030101010101" pitchFamily="2" charset="-122"/>
                                </a:rPr>
                              </m:ctrlPr>
                            </m:eqArrPr>
                            <m:e>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𝟏</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𝐢𝐟</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𝐲𝐢𝐞𝐥𝐝</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𝐜𝐮𝐫𝐯𝐞</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𝐬𝐩𝐫𝐞𝐚𝐝</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𝟎</m:t>
                              </m:r>
                            </m:e>
                            <m:e>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𝟎</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𝐢𝐟</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𝐲𝐢𝐞𝐥𝐝</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𝐜𝐮𝐫𝐯𝐞</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𝐬𝐩𝐫𝐞𝐚𝐝</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&gt;</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𝟎</m:t>
                              </m:r>
                            </m:e>
                          </m:eqArr>
                        </m:e>
                      </m:d>
                    </m:oMath>
                  </m:oMathPara>
                </a14:m>
                <a:endParaRPr lang="en-US" sz="2400" b="1">
                  <a:solidFill>
                    <a:schemeClr val="bg1"/>
                  </a:solidFill>
                  <a:latin typeface="Futura" panose="020B0602020204020303" pitchFamily="34" charset="-79"/>
                  <a:cs typeface="Futura" panose="020B0602020204020303" pitchFamily="34" charset="-79"/>
                </a:endParaRPr>
              </a:p>
            </p:txBody>
          </p:sp>
        </mc:Choice>
        <mc:Fallback>
          <p:sp>
            <p:nvSpPr>
              <p:cNvPr id="7" name="TextBox 6">
                <a:extLst>
                  <a:ext uri="{FF2B5EF4-FFF2-40B4-BE49-F238E27FC236}">
                    <a16:creationId xmlns:a16="http://schemas.microsoft.com/office/drawing/2014/main" id="{0AE07C0E-5731-49DD-DEA6-7633B03253F6}"/>
                  </a:ext>
                </a:extLst>
              </p:cNvPr>
              <p:cNvSpPr txBox="1">
                <a:spLocks noRot="1" noChangeAspect="1" noMove="1" noResize="1" noEditPoints="1" noAdjustHandles="1" noChangeArrowheads="1" noChangeShapeType="1" noTextEdit="1"/>
              </p:cNvSpPr>
              <p:nvPr/>
            </p:nvSpPr>
            <p:spPr>
              <a:xfrm>
                <a:off x="2684983" y="5064330"/>
                <a:ext cx="6275832" cy="1328056"/>
              </a:xfrm>
              <a:prstGeom prst="rect">
                <a:avLst/>
              </a:prstGeom>
              <a:blipFill>
                <a:blip r:embed="rId3"/>
                <a:stretch>
                  <a:fillRect t="-114151" b="-19056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4CA48604-823D-3CFB-EA89-470346B27B39}"/>
                  </a:ext>
                </a:extLst>
              </p:cNvPr>
              <p:cNvSpPr txBox="1"/>
              <p:nvPr/>
            </p:nvSpPr>
            <p:spPr>
              <a:xfrm>
                <a:off x="685797" y="2049365"/>
                <a:ext cx="10274205" cy="2549352"/>
              </a:xfrm>
              <a:prstGeom prst="rect">
                <a:avLst/>
              </a:prstGeom>
              <a:noFill/>
            </p:spPr>
            <p:txBody>
              <a:bodyPr wrap="square" rtlCol="0">
                <a:spAutoFit/>
              </a:bodyPr>
              <a:lstStyle/>
              <a:p>
                <a:pPr marL="342900" indent="-342900">
                  <a:lnSpc>
                    <a:spcPct val="150000"/>
                  </a:lnSpc>
                  <a:buFont typeface="Wingdings" pitchFamily="2" charset="2"/>
                  <a:buChar char="Ø"/>
                </a:pPr>
                <a:r>
                  <a:rPr lang="en-US" sz="2000" b="1">
                    <a:solidFill>
                      <a:schemeClr val="bg1"/>
                    </a:solidFill>
                    <a:latin typeface="Futura" panose="020B0602020204020303" pitchFamily="34" charset="-79"/>
                    <a:cs typeface="Futura" panose="020B0602020204020303" pitchFamily="34" charset="-79"/>
                  </a:rPr>
                  <a:t>Negative Yield Curve Spread tends to be a leading indicator for recessions.</a:t>
                </a:r>
              </a:p>
              <a:p>
                <a:pPr marL="342900" indent="-342900">
                  <a:lnSpc>
                    <a:spcPct val="150000"/>
                  </a:lnSpc>
                  <a:buFont typeface="Wingdings" pitchFamily="2" charset="2"/>
                  <a:buChar char="Ø"/>
                </a:pPr>
                <a14:m>
                  <m:oMath xmlns:m="http://schemas.openxmlformats.org/officeDocument/2006/math">
                    <m:sSubSup>
                      <m:sSubSupPr>
                        <m:ctrlPr>
                          <a:rPr lang="en-CA" sz="2000" b="1" i="1" smtClean="0">
                            <a:solidFill>
                              <a:schemeClr val="bg1"/>
                            </a:solidFill>
                            <a:effectLst/>
                            <a:latin typeface="Cambria Math" panose="02040503050406030204" pitchFamily="18" charset="0"/>
                            <a:ea typeface="DengXian" panose="02010600030101010101" pitchFamily="2" charset="-122"/>
                          </a:rPr>
                        </m:ctrlPr>
                      </m:sSubSupPr>
                      <m:e>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𝐑</m:t>
                        </m:r>
                      </m:e>
                      <m:sub>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𝐚𝐝𝐣</m:t>
                        </m:r>
                      </m:sub>
                      <m:sup>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𝟐</m:t>
                        </m:r>
                      </m:sup>
                    </m:sSubSup>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𝟎</m:t>
                    </m:r>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𝟏𝟐𝟑</m:t>
                    </m:r>
                  </m:oMath>
                </a14:m>
                <a:r>
                  <a:rPr lang="en-US" sz="2000" b="1">
                    <a:solidFill>
                      <a:schemeClr val="bg1"/>
                    </a:solidFill>
                    <a:latin typeface="Futura" panose="020B0602020204020303" pitchFamily="34" charset="-79"/>
                    <a:cs typeface="Futura" panose="020B0602020204020303" pitchFamily="34" charset="-79"/>
                  </a:rPr>
                  <a:t> for S&amp;P 500 price and Yield Curve Spread is weak, so we try to turn it into binary variate </a:t>
                </a:r>
              </a:p>
              <a:p>
                <a:pPr marL="342900" indent="-342900">
                  <a:lnSpc>
                    <a:spcPct val="150000"/>
                  </a:lnSpc>
                  <a:buFont typeface="Wingdings" pitchFamily="2" charset="2"/>
                  <a:buChar char="Ø"/>
                </a:pPr>
                <a14:m>
                  <m:oMath xmlns:m="http://schemas.openxmlformats.org/officeDocument/2006/math">
                    <m:sSubSup>
                      <m:sSubSupPr>
                        <m:ctrlPr>
                          <a:rPr lang="en-CA" sz="2000" b="1" i="1" smtClean="0">
                            <a:solidFill>
                              <a:schemeClr val="bg1"/>
                            </a:solidFill>
                            <a:effectLst/>
                            <a:latin typeface="Cambria Math" panose="02040503050406030204" pitchFamily="18" charset="0"/>
                            <a:ea typeface="DengXian" panose="02010600030101010101" pitchFamily="2" charset="-122"/>
                          </a:rPr>
                        </m:ctrlPr>
                      </m:sSubSupPr>
                      <m:e>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𝐑</m:t>
                        </m:r>
                      </m:e>
                      <m:sub>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𝐚𝐝𝐣</m:t>
                        </m:r>
                      </m:sub>
                      <m:sup>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𝟐</m:t>
                        </m:r>
                      </m:sup>
                    </m:sSubSup>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𝟎</m:t>
                    </m:r>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𝟎𝟗𝟑𝟗𝟕</m:t>
                    </m:r>
                  </m:oMath>
                </a14:m>
                <a:r>
                  <a:rPr lang="en-US" sz="2000" b="1">
                    <a:solidFill>
                      <a:schemeClr val="bg1"/>
                    </a:solidFill>
                    <a:latin typeface="Futura" panose="020B0602020204020303" pitchFamily="34" charset="-79"/>
                    <a:cs typeface="Futura" panose="020B0602020204020303" pitchFamily="34" charset="-79"/>
                  </a:rPr>
                  <a:t> for</a:t>
                </a:r>
                <a:r>
                  <a:rPr lang="en-CA" sz="2000" b="1">
                    <a:solidFill>
                      <a:schemeClr val="bg1"/>
                    </a:solidFill>
                    <a:latin typeface="Futura" panose="020B0602020204020303" pitchFamily="34" charset="-79"/>
                    <a:ea typeface="DengXian" panose="02010600030101010101" pitchFamily="2" charset="-122"/>
                    <a:cs typeface="Futura" panose="020B0602020204020303" pitchFamily="34" charset="-79"/>
                  </a:rPr>
                  <a:t> </a:t>
                </a:r>
                <a14:m>
                  <m:oMath xmlns:m="http://schemas.openxmlformats.org/officeDocument/2006/math">
                    <m:sSub>
                      <m:sSubPr>
                        <m:ctrlPr>
                          <a:rPr lang="en-CA" sz="2000" b="1" i="1">
                            <a:solidFill>
                              <a:schemeClr val="bg1"/>
                            </a:solidFill>
                            <a:latin typeface="Cambria Math" panose="02040503050406030204" pitchFamily="18" charset="0"/>
                            <a:ea typeface="DengXian" panose="02010600030101010101" pitchFamily="2" charset="-122"/>
                          </a:rPr>
                        </m:ctrlPr>
                      </m:sSubPr>
                      <m:e>
                        <m:r>
                          <a:rPr lang="en-CA" sz="2000" b="1"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𝐱</m:t>
                        </m:r>
                      </m:e>
                      <m:sub>
                        <m:r>
                          <a:rPr lang="en-CA" sz="2000" b="1"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𝐲𝐢𝐞𝐥𝐝</m:t>
                        </m:r>
                        <m:r>
                          <a:rPr lang="en-CA" sz="2000" b="1"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 </m:t>
                        </m:r>
                        <m:r>
                          <a:rPr lang="en-CA" sz="2000" b="1"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𝐢𝐧𝐯𝐞𝐫𝐭𝐞𝐝</m:t>
                        </m:r>
                      </m:sub>
                    </m:sSub>
                  </m:oMath>
                </a14:m>
                <a:r>
                  <a:rPr lang="en-US" sz="2000" b="1">
                    <a:solidFill>
                      <a:schemeClr val="bg1"/>
                    </a:solidFill>
                    <a:latin typeface="Futura" panose="020B0602020204020303" pitchFamily="34" charset="-79"/>
                    <a:cs typeface="Futura" panose="020B0602020204020303" pitchFamily="34" charset="-79"/>
                  </a:rPr>
                  <a:t>, even weaker than </a:t>
                </a:r>
                <a14:m>
                  <m:oMath xmlns:m="http://schemas.openxmlformats.org/officeDocument/2006/math">
                    <m:sSub>
                      <m:sSubPr>
                        <m:ctrlPr>
                          <a:rPr lang="en-CA" sz="2000" b="1" i="1">
                            <a:solidFill>
                              <a:schemeClr val="bg1"/>
                            </a:solidFill>
                            <a:latin typeface="Cambria Math" panose="02040503050406030204" pitchFamily="18" charset="0"/>
                            <a:ea typeface="DengXian" panose="02010600030101010101" pitchFamily="2" charset="-122"/>
                          </a:rPr>
                        </m:ctrlPr>
                      </m:sSubPr>
                      <m:e>
                        <m:r>
                          <a:rPr lang="en-CA" sz="2000" b="1"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𝐱</m:t>
                        </m:r>
                      </m:e>
                      <m:sub>
                        <m:r>
                          <a:rPr lang="en-CA" sz="2000" b="1"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𝐲𝐢𝐞𝐥𝐝</m:t>
                        </m:r>
                        <m:r>
                          <a:rPr lang="en-US" sz="2000" b="1"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 </m:t>
                        </m:r>
                        <m:r>
                          <a:rPr lang="en-US" sz="2000" b="1"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𝐜𝐮𝐫𝐯𝐞</m:t>
                        </m:r>
                        <m:r>
                          <a:rPr lang="en-US" sz="2000" b="1"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 </m:t>
                        </m:r>
                        <m:r>
                          <a:rPr lang="en-US" sz="2000" b="1"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𝐬𝐩𝐫𝐞𝐚𝐝</m:t>
                        </m:r>
                      </m:sub>
                    </m:sSub>
                  </m:oMath>
                </a14:m>
                <a:r>
                  <a:rPr lang="en-US" sz="2000" b="1">
                    <a:solidFill>
                      <a:schemeClr val="bg1"/>
                    </a:solidFill>
                    <a:latin typeface="Futura" panose="020B0602020204020303" pitchFamily="34" charset="-79"/>
                    <a:cs typeface="Futura" panose="020B0602020204020303" pitchFamily="34" charset="-79"/>
                  </a:rPr>
                  <a:t>  </a:t>
                </a:r>
              </a:p>
            </p:txBody>
          </p:sp>
        </mc:Choice>
        <mc:Fallback>
          <p:sp>
            <p:nvSpPr>
              <p:cNvPr id="4" name="TextBox 3">
                <a:extLst>
                  <a:ext uri="{FF2B5EF4-FFF2-40B4-BE49-F238E27FC236}">
                    <a16:creationId xmlns:a16="http://schemas.microsoft.com/office/drawing/2014/main" id="{4CA48604-823D-3CFB-EA89-470346B27B39}"/>
                  </a:ext>
                </a:extLst>
              </p:cNvPr>
              <p:cNvSpPr txBox="1">
                <a:spLocks noRot="1" noChangeAspect="1" noMove="1" noResize="1" noEditPoints="1" noAdjustHandles="1" noChangeArrowheads="1" noChangeShapeType="1" noTextEdit="1"/>
              </p:cNvSpPr>
              <p:nvPr/>
            </p:nvSpPr>
            <p:spPr>
              <a:xfrm>
                <a:off x="685797" y="2049365"/>
                <a:ext cx="10274205" cy="2549352"/>
              </a:xfrm>
              <a:prstGeom prst="rect">
                <a:avLst/>
              </a:prstGeom>
              <a:blipFill>
                <a:blip r:embed="rId4"/>
                <a:stretch>
                  <a:fillRect l="-493" b="-1990"/>
                </a:stretch>
              </a:blipFill>
            </p:spPr>
            <p:txBody>
              <a:bodyPr/>
              <a:lstStyle/>
              <a:p>
                <a:r>
                  <a:rPr lang="en-US">
                    <a:noFill/>
                  </a:rPr>
                  <a:t> </a:t>
                </a:r>
              </a:p>
            </p:txBody>
          </p:sp>
        </mc:Fallback>
      </mc:AlternateContent>
    </p:spTree>
    <p:extLst>
      <p:ext uri="{BB962C8B-B14F-4D97-AF65-F5344CB8AC3E}">
        <p14:creationId xmlns:p14="http://schemas.microsoft.com/office/powerpoint/2010/main" val="80154053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1B20D73-66E4-B6D6-0679-74F2AFE79463}"/>
                  </a:ext>
                </a:extLst>
              </p:cNvPr>
              <p:cNvSpPr txBox="1"/>
              <p:nvPr/>
            </p:nvSpPr>
            <p:spPr>
              <a:xfrm>
                <a:off x="685796" y="660344"/>
                <a:ext cx="10545621"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Macroeconomic Covariable: 10y Treasury yield</a:t>
                </a:r>
                <a:r>
                  <a:rPr lang="en-CA" sz="2800">
                    <a:solidFill>
                      <a:schemeClr val="bg1"/>
                    </a:solidFill>
                    <a:effectLst/>
                    <a:ea typeface="DengXian" panose="02010600030101010101" pitchFamily="2" charset="-122"/>
                  </a:rPr>
                  <a:t> </a:t>
                </a:r>
                <a14:m>
                  <m:oMath xmlns:m="http://schemas.openxmlformats.org/officeDocument/2006/math">
                    <m:sSub>
                      <m:sSubPr>
                        <m:ctrlPr>
                          <a:rPr lang="en-CA" sz="2800" i="1" smtClean="0">
                            <a:solidFill>
                              <a:schemeClr val="bg1"/>
                            </a:solidFill>
                            <a:effectLst/>
                            <a:latin typeface="Cambria Math" panose="02040503050406030204" pitchFamily="18" charset="0"/>
                            <a:ea typeface="DengXian" panose="02010600030101010101" pitchFamily="2" charset="-122"/>
                          </a:rPr>
                        </m:ctrlPr>
                      </m:sSubPr>
                      <m:e>
                        <m:r>
                          <a:rPr lang="en-US" sz="2800" b="0" i="1" smtClean="0">
                            <a:solidFill>
                              <a:schemeClr val="bg1"/>
                            </a:solidFill>
                            <a:effectLst/>
                            <a:latin typeface="Cambria Math" panose="02040503050406030204" pitchFamily="18" charset="0"/>
                            <a:ea typeface="DengXian" panose="02010600030101010101" pitchFamily="2" charset="-122"/>
                          </a:rPr>
                          <m:t>(</m:t>
                        </m:r>
                        <m:r>
                          <a:rPr lang="en-CA" sz="28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𝑥</m:t>
                        </m:r>
                      </m:e>
                      <m:sub>
                        <m:r>
                          <a:rPr lang="en-US" sz="2800" b="0"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3</m:t>
                        </m:r>
                      </m:sub>
                    </m:sSub>
                    <m:r>
                      <a:rPr lang="en-US" sz="2800" b="0" i="1"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oMath>
                </a14:m>
                <a:endParaRPr lang="en-CA" sz="2800" b="1" u="none" strike="noStrike">
                  <a:solidFill>
                    <a:schemeClr val="bg1"/>
                  </a:solidFill>
                  <a:effectLst/>
                  <a:latin typeface="Futura" panose="020B0602020204020303" pitchFamily="34" charset="-79"/>
                  <a:cs typeface="Futura" panose="020B0602020204020303" pitchFamily="34" charset="-79"/>
                </a:endParaRPr>
              </a:p>
            </p:txBody>
          </p:sp>
        </mc:Choice>
        <mc:Fallback>
          <p:sp>
            <p:nvSpPr>
              <p:cNvPr id="5" name="TextBox 4">
                <a:extLst>
                  <a:ext uri="{FF2B5EF4-FFF2-40B4-BE49-F238E27FC236}">
                    <a16:creationId xmlns:a16="http://schemas.microsoft.com/office/drawing/2014/main" id="{91B20D73-66E4-B6D6-0679-74F2AFE79463}"/>
                  </a:ext>
                </a:extLst>
              </p:cNvPr>
              <p:cNvSpPr txBox="1">
                <a:spLocks noRot="1" noChangeAspect="1" noMove="1" noResize="1" noEditPoints="1" noAdjustHandles="1" noChangeArrowheads="1" noChangeShapeType="1" noTextEdit="1"/>
              </p:cNvSpPr>
              <p:nvPr/>
            </p:nvSpPr>
            <p:spPr>
              <a:xfrm>
                <a:off x="685796" y="660344"/>
                <a:ext cx="10545621" cy="523220"/>
              </a:xfrm>
              <a:prstGeom prst="rect">
                <a:avLst/>
              </a:prstGeom>
              <a:blipFill>
                <a:blip r:embed="rId3"/>
                <a:stretch>
                  <a:fillRect l="-1082" t="-6977" b="-325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AE07C0E-5731-49DD-DEA6-7633B03253F6}"/>
                  </a:ext>
                </a:extLst>
              </p:cNvPr>
              <p:cNvSpPr txBox="1"/>
              <p:nvPr/>
            </p:nvSpPr>
            <p:spPr>
              <a:xfrm>
                <a:off x="5648232" y="2300887"/>
                <a:ext cx="6543768" cy="4443589"/>
              </a:xfrm>
              <a:prstGeom prst="rect">
                <a:avLst/>
              </a:prstGeom>
              <a:noFill/>
            </p:spPr>
            <p:txBody>
              <a:bodyPr wrap="square" rtlCol="0">
                <a:spAutoFit/>
              </a:bodyPr>
              <a:lstStyle/>
              <a:p>
                <a:pPr marL="342900" indent="-342900">
                  <a:lnSpc>
                    <a:spcPct val="200000"/>
                  </a:lnSpc>
                  <a:buFont typeface="Wingdings" pitchFamily="2" charset="2"/>
                  <a:buChar char="Ø"/>
                </a:pPr>
                <a:r>
                  <a:rPr lang="en-US" sz="2000" b="1">
                    <a:solidFill>
                      <a:schemeClr val="bg1"/>
                    </a:solidFill>
                    <a:latin typeface="Futura" panose="020B0602020204020303" pitchFamily="34" charset="-79"/>
                    <a:cs typeface="Futura" panose="020B0602020204020303" pitchFamily="34" charset="-79"/>
                  </a:rPr>
                  <a:t>All macro covariables correlated</a:t>
                </a:r>
              </a:p>
              <a:p>
                <a:pPr marL="342900" indent="-342900">
                  <a:lnSpc>
                    <a:spcPct val="200000"/>
                  </a:lnSpc>
                  <a:buFont typeface="Wingdings" pitchFamily="2" charset="2"/>
                  <a:buChar char="Ø"/>
                </a:pPr>
                <a:r>
                  <a:rPr lang="en-US" sz="2000" b="1">
                    <a:solidFill>
                      <a:schemeClr val="bg1"/>
                    </a:solidFill>
                    <a:latin typeface="Futura" panose="020B0602020204020303" pitchFamily="34" charset="-79"/>
                    <a:cs typeface="Futura" panose="020B0602020204020303" pitchFamily="34" charset="-79"/>
                  </a:rPr>
                  <a:t>All macro covariables have negative correlations with S&amp;P 500 Price. </a:t>
                </a:r>
              </a:p>
              <a:p>
                <a:pPr marL="342900" indent="-342900">
                  <a:lnSpc>
                    <a:spcPct val="200000"/>
                  </a:lnSpc>
                  <a:buFont typeface="Wingdings" pitchFamily="2" charset="2"/>
                  <a:buChar char="Ø"/>
                </a:pPr>
                <a:r>
                  <a:rPr lang="en-US" sz="2000" b="1">
                    <a:solidFill>
                      <a:schemeClr val="bg1"/>
                    </a:solidFill>
                    <a:latin typeface="Futura" panose="020B0602020204020303" pitchFamily="34" charset="-79"/>
                    <a:cs typeface="Futura" panose="020B0602020204020303" pitchFamily="34" charset="-79"/>
                  </a:rPr>
                  <a:t>Highest correlation with S&amp;P500 Price among all macro covariables</a:t>
                </a:r>
              </a:p>
              <a:p>
                <a:pPr marL="457200" indent="-457200">
                  <a:lnSpc>
                    <a:spcPct val="200000"/>
                  </a:lnSpc>
                  <a:buFont typeface="Wingdings" pitchFamily="2" charset="2"/>
                  <a:buChar char="Ø"/>
                </a:pPr>
                <a14:m>
                  <m:oMath xmlns:m="http://schemas.openxmlformats.org/officeDocument/2006/math">
                    <m:sSubSup>
                      <m:sSubSupPr>
                        <m:ctrlPr>
                          <a:rPr lang="en-CA" sz="2000" b="1" i="1" smtClean="0">
                            <a:solidFill>
                              <a:schemeClr val="bg1"/>
                            </a:solidFill>
                            <a:effectLst/>
                            <a:latin typeface="Cambria Math" panose="02040503050406030204" pitchFamily="18" charset="0"/>
                            <a:ea typeface="DengXian" panose="02010600030101010101" pitchFamily="2" charset="-122"/>
                          </a:rPr>
                        </m:ctrlPr>
                      </m:sSubSupPr>
                      <m:e>
                        <m:r>
                          <a:rPr lang="en-CA" sz="2000" b="1"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𝑹</m:t>
                        </m:r>
                      </m:e>
                      <m:sub>
                        <m:r>
                          <a:rPr lang="en-CA" sz="2000" b="1"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𝒂𝒅𝒋</m:t>
                        </m:r>
                      </m:sub>
                      <m:sup>
                        <m:r>
                          <a:rPr lang="en-CA" sz="2000" b="1"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𝟐</m:t>
                        </m:r>
                      </m:sup>
                    </m:sSubSup>
                    <m:r>
                      <a:rPr lang="en-CA" sz="2000" b="1"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2000" b="1"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𝟎</m:t>
                    </m:r>
                    <m:r>
                      <a:rPr lang="en-CA" sz="2000" b="1"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2000" b="1"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𝟑𝟏𝟖𝟏</m:t>
                    </m:r>
                  </m:oMath>
                </a14:m>
                <a:endParaRPr lang="en-US" sz="2000" b="1">
                  <a:solidFill>
                    <a:schemeClr val="bg1"/>
                  </a:solidFill>
                  <a:latin typeface="Futura" panose="020B0602020204020303" pitchFamily="34" charset="-79"/>
                  <a:cs typeface="Futura" panose="020B0602020204020303" pitchFamily="34" charset="-79"/>
                </a:endParaRPr>
              </a:p>
              <a:p>
                <a:pPr marL="342900" indent="-342900">
                  <a:lnSpc>
                    <a:spcPct val="200000"/>
                  </a:lnSpc>
                  <a:buFont typeface="Wingdings" pitchFamily="2" charset="2"/>
                  <a:buChar char="Ø"/>
                </a:pPr>
                <a:endParaRPr lang="en-US" sz="2000" b="1">
                  <a:solidFill>
                    <a:schemeClr val="bg1"/>
                  </a:solidFill>
                  <a:latin typeface="Futura" panose="020B0602020204020303" pitchFamily="34" charset="-79"/>
                  <a:cs typeface="Futura" panose="020B0602020204020303" pitchFamily="34" charset="-79"/>
                </a:endParaRPr>
              </a:p>
            </p:txBody>
          </p:sp>
        </mc:Choice>
        <mc:Fallback>
          <p:sp>
            <p:nvSpPr>
              <p:cNvPr id="7" name="TextBox 6">
                <a:extLst>
                  <a:ext uri="{FF2B5EF4-FFF2-40B4-BE49-F238E27FC236}">
                    <a16:creationId xmlns:a16="http://schemas.microsoft.com/office/drawing/2014/main" id="{0AE07C0E-5731-49DD-DEA6-7633B03253F6}"/>
                  </a:ext>
                </a:extLst>
              </p:cNvPr>
              <p:cNvSpPr txBox="1">
                <a:spLocks noRot="1" noChangeAspect="1" noMove="1" noResize="1" noEditPoints="1" noAdjustHandles="1" noChangeArrowheads="1" noChangeShapeType="1" noTextEdit="1"/>
              </p:cNvSpPr>
              <p:nvPr/>
            </p:nvSpPr>
            <p:spPr>
              <a:xfrm>
                <a:off x="5648232" y="2300887"/>
                <a:ext cx="6543768" cy="4443589"/>
              </a:xfrm>
              <a:prstGeom prst="rect">
                <a:avLst/>
              </a:prstGeom>
              <a:blipFill>
                <a:blip r:embed="rId4"/>
                <a:stretch>
                  <a:fillRect l="-774"/>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701E6147-0BC1-D008-F750-C3766BEDF48D}"/>
              </a:ext>
            </a:extLst>
          </p:cNvPr>
          <p:cNvSpPr/>
          <p:nvPr/>
        </p:nvSpPr>
        <p:spPr>
          <a:xfrm>
            <a:off x="320059" y="1183564"/>
            <a:ext cx="4844053" cy="5108549"/>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with numbers and lines&#10;&#10;Description automatically generated with medium confidence">
            <a:extLst>
              <a:ext uri="{FF2B5EF4-FFF2-40B4-BE49-F238E27FC236}">
                <a16:creationId xmlns:a16="http://schemas.microsoft.com/office/drawing/2014/main" id="{EC8CD003-75D3-B054-FF2C-C65BF56AEC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796" y="1563620"/>
            <a:ext cx="4112578" cy="4348436"/>
          </a:xfrm>
          <a:prstGeom prst="rect">
            <a:avLst/>
          </a:prstGeom>
          <a:noFill/>
          <a:ln>
            <a:noFill/>
          </a:ln>
        </p:spPr>
      </p:pic>
    </p:spTree>
    <p:extLst>
      <p:ext uri="{BB962C8B-B14F-4D97-AF65-F5344CB8AC3E}">
        <p14:creationId xmlns:p14="http://schemas.microsoft.com/office/powerpoint/2010/main" val="348381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1B20D73-66E4-B6D6-0679-74F2AFE79463}"/>
                  </a:ext>
                </a:extLst>
              </p:cNvPr>
              <p:cNvSpPr txBox="1"/>
              <p:nvPr/>
            </p:nvSpPr>
            <p:spPr>
              <a:xfrm>
                <a:off x="685797" y="660344"/>
                <a:ext cx="10309674" cy="954107"/>
              </a:xfrm>
              <a:prstGeom prst="rect">
                <a:avLst/>
              </a:prstGeom>
              <a:noFill/>
            </p:spPr>
            <p:txBody>
              <a:bodyPr wrap="square" rtlCol="0">
                <a:spAutoFit/>
              </a:bodyPr>
              <a:lstStyle/>
              <a:p>
                <a:r>
                  <a:rPr lang="en-CA" sz="2800" b="1" u="none" strike="noStrike">
                    <a:solidFill>
                      <a:schemeClr val="bg1"/>
                    </a:solidFill>
                    <a:effectLst/>
                    <a:latin typeface="Futura" panose="020B0602020204020303" pitchFamily="34" charset="-79"/>
                    <a:cs typeface="Futura" panose="020B0602020204020303" pitchFamily="34" charset="-79"/>
                  </a:rPr>
                  <a:t>Model 3: </a:t>
                </a:r>
                <a:r>
                  <a:rPr lang="en-CA" sz="2800" b="1">
                    <a:solidFill>
                      <a:schemeClr val="bg1"/>
                    </a:solidFill>
                    <a:latin typeface="Futura" panose="020B0602020204020303" pitchFamily="34" charset="-79"/>
                    <a:cs typeface="Futura" panose="020B0602020204020303" pitchFamily="34" charset="-79"/>
                  </a:rPr>
                  <a:t>Junk bond Index </a:t>
                </a:r>
                <a14:m>
                  <m:oMath xmlns:m="http://schemas.openxmlformats.org/officeDocument/2006/math">
                    <m:sSub>
                      <m:sSubPr>
                        <m:ctrlPr>
                          <a:rPr lang="en-CA" sz="2800" i="1">
                            <a:solidFill>
                              <a:schemeClr val="bg1"/>
                            </a:solidFill>
                            <a:latin typeface="Cambria Math" panose="02040503050406030204" pitchFamily="18" charset="0"/>
                            <a:ea typeface="DengXian" panose="02010600030101010101" pitchFamily="2" charset="-122"/>
                          </a:rPr>
                        </m:ctrlPr>
                      </m:sSubPr>
                      <m:e>
                        <m:r>
                          <a:rPr lang="en-US" sz="2800" i="1">
                            <a:solidFill>
                              <a:schemeClr val="bg1"/>
                            </a:solidFill>
                            <a:latin typeface="Cambria Math" panose="02040503050406030204" pitchFamily="18" charset="0"/>
                            <a:ea typeface="DengXian" panose="02010600030101010101" pitchFamily="2" charset="-122"/>
                          </a:rPr>
                          <m:t>(</m:t>
                        </m:r>
                        <m:r>
                          <a:rPr lang="en-CA"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𝑥</m:t>
                        </m:r>
                      </m:e>
                      <m:sub>
                        <m:r>
                          <a:rPr lang="en-US" sz="2800">
                            <a:solidFill>
                              <a:schemeClr val="bg1"/>
                            </a:solidFill>
                            <a:latin typeface="Cambria Math" panose="02040503050406030204" pitchFamily="18" charset="0"/>
                            <a:ea typeface="DengXian" panose="02010600030101010101" pitchFamily="2" charset="-122"/>
                            <a:cs typeface="Times New Roman" panose="02020603050405020304" pitchFamily="18" charset="0"/>
                          </a:rPr>
                          <m:t>1</m:t>
                        </m:r>
                      </m:sub>
                    </m:sSub>
                    <m:r>
                      <a:rPr lang="en-US"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 </m:t>
                    </m:r>
                  </m:oMath>
                </a14:m>
                <a:r>
                  <a:rPr lang="en-CA" sz="2800" b="1">
                    <a:solidFill>
                      <a:schemeClr val="bg1"/>
                    </a:solidFill>
                    <a:latin typeface="Futura" panose="020B0602020204020303" pitchFamily="34" charset="-79"/>
                    <a:cs typeface="Futura" panose="020B0602020204020303" pitchFamily="34" charset="-79"/>
                  </a:rPr>
                  <a:t>+ Tech Weight </a:t>
                </a:r>
                <a14:m>
                  <m:oMath xmlns:m="http://schemas.openxmlformats.org/officeDocument/2006/math">
                    <m:sSub>
                      <m:sSubPr>
                        <m:ctrlPr>
                          <a:rPr lang="en-CA" sz="2800" i="1">
                            <a:solidFill>
                              <a:schemeClr val="bg1"/>
                            </a:solidFill>
                            <a:latin typeface="Cambria Math" panose="02040503050406030204" pitchFamily="18" charset="0"/>
                            <a:ea typeface="DengXian" panose="02010600030101010101" pitchFamily="2" charset="-122"/>
                          </a:rPr>
                        </m:ctrlPr>
                      </m:sSubPr>
                      <m:e>
                        <m:r>
                          <a:rPr lang="en-US" sz="2800" i="1">
                            <a:solidFill>
                              <a:schemeClr val="bg1"/>
                            </a:solidFill>
                            <a:latin typeface="Cambria Math" panose="02040503050406030204" pitchFamily="18" charset="0"/>
                            <a:ea typeface="DengXian" panose="02010600030101010101" pitchFamily="2" charset="-122"/>
                          </a:rPr>
                          <m:t>(</m:t>
                        </m:r>
                        <m:r>
                          <a:rPr lang="en-CA"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𝑥</m:t>
                        </m:r>
                      </m:e>
                      <m:sub>
                        <m:r>
                          <a:rPr lang="en-US" sz="2800">
                            <a:solidFill>
                              <a:schemeClr val="bg1"/>
                            </a:solidFill>
                            <a:latin typeface="Cambria Math" panose="02040503050406030204" pitchFamily="18" charset="0"/>
                            <a:ea typeface="DengXian" panose="02010600030101010101" pitchFamily="2" charset="-122"/>
                            <a:cs typeface="Times New Roman" panose="02020603050405020304" pitchFamily="18" charset="0"/>
                          </a:rPr>
                          <m:t>2</m:t>
                        </m:r>
                      </m:sub>
                    </m:sSub>
                    <m:r>
                      <a:rPr lang="en-US"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 </m:t>
                    </m:r>
                  </m:oMath>
                </a14:m>
                <a:r>
                  <a:rPr lang="en-CA" sz="2800" b="1" u="none" strike="noStrike">
                    <a:solidFill>
                      <a:schemeClr val="bg1"/>
                    </a:solidFill>
                    <a:effectLst/>
                    <a:latin typeface="Futura" panose="020B0602020204020303" pitchFamily="34" charset="-79"/>
                    <a:cs typeface="Futura" panose="020B0602020204020303" pitchFamily="34" charset="-79"/>
                  </a:rPr>
                  <a:t>+ 10y Treasury bond</a:t>
                </a:r>
                <a:r>
                  <a:rPr lang="en-CA" sz="2800">
                    <a:solidFill>
                      <a:schemeClr val="bg1"/>
                    </a:solidFill>
                    <a:effectLst/>
                    <a:ea typeface="DengXian" panose="02010600030101010101" pitchFamily="2" charset="-122"/>
                  </a:rPr>
                  <a:t> </a:t>
                </a:r>
                <a14:m>
                  <m:oMath xmlns:m="http://schemas.openxmlformats.org/officeDocument/2006/math">
                    <m:sSub>
                      <m:sSubPr>
                        <m:ctrlPr>
                          <a:rPr lang="en-CA" sz="2800" i="1" smtClean="0">
                            <a:solidFill>
                              <a:schemeClr val="bg1"/>
                            </a:solidFill>
                            <a:effectLst/>
                            <a:latin typeface="Cambria Math" panose="02040503050406030204" pitchFamily="18" charset="0"/>
                            <a:ea typeface="DengXian" panose="02010600030101010101" pitchFamily="2" charset="-122"/>
                          </a:rPr>
                        </m:ctrlPr>
                      </m:sSubPr>
                      <m:e>
                        <m:r>
                          <a:rPr lang="en-US" sz="2800" b="0" i="1" smtClean="0">
                            <a:solidFill>
                              <a:schemeClr val="bg1"/>
                            </a:solidFill>
                            <a:effectLst/>
                            <a:latin typeface="Cambria Math" panose="02040503050406030204" pitchFamily="18" charset="0"/>
                            <a:ea typeface="DengXian" panose="02010600030101010101" pitchFamily="2" charset="-122"/>
                          </a:rPr>
                          <m:t>(</m:t>
                        </m:r>
                        <m:r>
                          <a:rPr lang="en-CA" sz="28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𝑥</m:t>
                        </m:r>
                      </m:e>
                      <m:sub>
                        <m:r>
                          <a:rPr lang="en-US" sz="2800" b="0"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3</m:t>
                        </m:r>
                      </m:sub>
                    </m:sSub>
                    <m:r>
                      <a:rPr lang="en-US" sz="28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oMath>
                </a14:m>
                <a:endParaRPr lang="en-CA" sz="2800" b="1" u="none" strike="noStrike">
                  <a:solidFill>
                    <a:schemeClr val="bg1"/>
                  </a:solidFill>
                  <a:effectLst/>
                  <a:latin typeface="Futura" panose="020B0602020204020303" pitchFamily="34" charset="-79"/>
                  <a:cs typeface="Futura" panose="020B0602020204020303" pitchFamily="34" charset="-79"/>
                </a:endParaRPr>
              </a:p>
            </p:txBody>
          </p:sp>
        </mc:Choice>
        <mc:Fallback>
          <p:sp>
            <p:nvSpPr>
              <p:cNvPr id="5" name="TextBox 4">
                <a:extLst>
                  <a:ext uri="{FF2B5EF4-FFF2-40B4-BE49-F238E27FC236}">
                    <a16:creationId xmlns:a16="http://schemas.microsoft.com/office/drawing/2014/main" id="{91B20D73-66E4-B6D6-0679-74F2AFE79463}"/>
                  </a:ext>
                </a:extLst>
              </p:cNvPr>
              <p:cNvSpPr txBox="1">
                <a:spLocks noRot="1" noChangeAspect="1" noMove="1" noResize="1" noEditPoints="1" noAdjustHandles="1" noChangeArrowheads="1" noChangeShapeType="1" noTextEdit="1"/>
              </p:cNvSpPr>
              <p:nvPr/>
            </p:nvSpPr>
            <p:spPr>
              <a:xfrm>
                <a:off x="685797" y="660344"/>
                <a:ext cx="10309674" cy="954107"/>
              </a:xfrm>
              <a:prstGeom prst="rect">
                <a:avLst/>
              </a:prstGeom>
              <a:blipFill>
                <a:blip r:embed="rId3"/>
                <a:stretch>
                  <a:fillRect l="-1107" t="-5195" b="-1558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30A0D86-92F4-368E-496E-62CFD29E750B}"/>
                  </a:ext>
                </a:extLst>
              </p:cNvPr>
              <p:cNvSpPr txBox="1"/>
              <p:nvPr/>
            </p:nvSpPr>
            <p:spPr>
              <a:xfrm>
                <a:off x="1935008" y="4436093"/>
                <a:ext cx="8321964" cy="1234633"/>
              </a:xfrm>
              <a:prstGeom prst="rect">
                <a:avLst/>
              </a:prstGeom>
              <a:noFill/>
            </p:spPr>
            <p:txBody>
              <a:bodyPr wrap="square" rtlCol="0">
                <a:spAutoFit/>
              </a:bodyPr>
              <a:lstStyle/>
              <a:p>
                <a:pPr marL="342900" indent="-342900">
                  <a:lnSpc>
                    <a:spcPct val="200000"/>
                  </a:lnSpc>
                  <a:buFont typeface="Wingdings" pitchFamily="2" charset="2"/>
                  <a:buChar char="Ø"/>
                </a:pPr>
                <a14:m>
                  <m:oMath xmlns:m="http://schemas.openxmlformats.org/officeDocument/2006/math">
                    <m:r>
                      <a:rPr lang="en-US" sz="2000" b="1" i="0">
                        <a:solidFill>
                          <a:schemeClr val="bg1"/>
                        </a:solidFill>
                        <a:latin typeface="Cambria Math" panose="02040503050406030204" pitchFamily="18" charset="0"/>
                      </a:rPr>
                      <m:t>𝐕</m:t>
                    </m:r>
                    <m:r>
                      <a:rPr lang="en-CA" sz="2000" b="1" i="0">
                        <a:solidFill>
                          <a:schemeClr val="bg1"/>
                        </a:solidFill>
                        <a:latin typeface="Cambria Math" panose="02040503050406030204" pitchFamily="18" charset="0"/>
                      </a:rPr>
                      <m:t>𝐈𝐅</m:t>
                    </m:r>
                    <m:d>
                      <m:dPr>
                        <m:ctrlPr>
                          <a:rPr lang="en-CA" sz="2000" b="1" i="1">
                            <a:solidFill>
                              <a:schemeClr val="bg1"/>
                            </a:solidFill>
                            <a:latin typeface="Cambria Math" panose="02040503050406030204" pitchFamily="18" charset="0"/>
                          </a:rPr>
                        </m:ctrlPr>
                      </m:dPr>
                      <m:e>
                        <m:sSub>
                          <m:sSubPr>
                            <m:ctrlPr>
                              <a:rPr lang="en-CA" sz="2000" b="1" i="1">
                                <a:solidFill>
                                  <a:schemeClr val="bg1"/>
                                </a:solidFill>
                                <a:latin typeface="Cambria Math" panose="02040503050406030204" pitchFamily="18" charset="0"/>
                              </a:rPr>
                            </m:ctrlPr>
                          </m:sSubPr>
                          <m:e>
                            <m:r>
                              <a:rPr lang="en-CA" sz="2000" b="1" i="0">
                                <a:solidFill>
                                  <a:schemeClr val="bg1"/>
                                </a:solidFill>
                                <a:latin typeface="Cambria Math" panose="02040503050406030204" pitchFamily="18" charset="0"/>
                              </a:rPr>
                              <m:t>𝐱</m:t>
                            </m:r>
                          </m:e>
                          <m:sub>
                            <m:r>
                              <a:rPr lang="en-CA" sz="2000" b="1" i="0">
                                <a:solidFill>
                                  <a:schemeClr val="bg1"/>
                                </a:solidFill>
                                <a:latin typeface="Cambria Math" panose="02040503050406030204" pitchFamily="18" charset="0"/>
                              </a:rPr>
                              <m:t>𝟑</m:t>
                            </m:r>
                          </m:sub>
                        </m:sSub>
                      </m:e>
                    </m:d>
                    <m:r>
                      <a:rPr lang="en-CA" sz="2000" b="1" i="0">
                        <a:solidFill>
                          <a:schemeClr val="bg1"/>
                        </a:solidFill>
                        <a:latin typeface="Cambria Math" panose="02040503050406030204" pitchFamily="18" charset="0"/>
                      </a:rPr>
                      <m:t>=</m:t>
                    </m:r>
                    <m:r>
                      <a:rPr lang="en-CA" sz="2000" b="1" i="0">
                        <a:solidFill>
                          <a:schemeClr val="bg1"/>
                        </a:solidFill>
                        <a:latin typeface="Cambria Math" panose="02040503050406030204" pitchFamily="18" charset="0"/>
                      </a:rPr>
                      <m:t>𝟐</m:t>
                    </m:r>
                    <m:r>
                      <a:rPr lang="en-CA" sz="2000" b="1" i="0">
                        <a:solidFill>
                          <a:schemeClr val="bg1"/>
                        </a:solidFill>
                        <a:latin typeface="Cambria Math" panose="02040503050406030204" pitchFamily="18" charset="0"/>
                      </a:rPr>
                      <m:t>.</m:t>
                    </m:r>
                    <m:r>
                      <a:rPr lang="en-CA" sz="2000" b="1" i="0">
                        <a:solidFill>
                          <a:schemeClr val="bg1"/>
                        </a:solidFill>
                        <a:latin typeface="Cambria Math" panose="02040503050406030204" pitchFamily="18" charset="0"/>
                      </a:rPr>
                      <m:t>𝟔𝟗𝟏𝟕𝟗</m:t>
                    </m:r>
                  </m:oMath>
                </a14:m>
                <a:r>
                  <a:rPr lang="en-US" sz="2000" b="1">
                    <a:solidFill>
                      <a:schemeClr val="bg1"/>
                    </a:solidFill>
                    <a:latin typeface="Futura" panose="020B0602020204020303" pitchFamily="34" charset="-79"/>
                    <a:cs typeface="Futura" panose="020B0602020204020303" pitchFamily="34" charset="-79"/>
                  </a:rPr>
                  <a:t> shows moderate multicollinearity</a:t>
                </a:r>
              </a:p>
              <a:p>
                <a:pPr marL="342900" indent="-342900">
                  <a:lnSpc>
                    <a:spcPct val="200000"/>
                  </a:lnSpc>
                  <a:buFont typeface="Wingdings" pitchFamily="2" charset="2"/>
                  <a:buChar char="Ø"/>
                </a:pPr>
                <a:r>
                  <a:rPr lang="en-US" sz="2000" b="1">
                    <a:solidFill>
                      <a:schemeClr val="bg1"/>
                    </a:solidFill>
                    <a:latin typeface="Futura" panose="020B0602020204020303" pitchFamily="34" charset="-79"/>
                    <a:cs typeface="Futura" panose="020B0602020204020303" pitchFamily="34" charset="-79"/>
                  </a:rPr>
                  <a:t>In result, Model 3 generated by adding </a:t>
                </a:r>
                <a14:m>
                  <m:oMath xmlns:m="http://schemas.openxmlformats.org/officeDocument/2006/math">
                    <m:sSub>
                      <m:sSubPr>
                        <m:ctrlPr>
                          <a:rPr lang="en-CA" sz="2000" b="1" i="1" smtClean="0">
                            <a:solidFill>
                              <a:schemeClr val="bg1"/>
                            </a:solidFill>
                            <a:effectLst/>
                            <a:latin typeface="Cambria Math" panose="02040503050406030204" pitchFamily="18" charset="0"/>
                            <a:ea typeface="DengXian" panose="02010600030101010101" pitchFamily="2" charset="-122"/>
                          </a:rPr>
                        </m:ctrlPr>
                      </m:sSubPr>
                      <m:e>
                        <m:r>
                          <a:rPr lang="en-CA" sz="20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𝐱</m:t>
                        </m:r>
                      </m:e>
                      <m:sub>
                        <m:r>
                          <a:rPr lang="en-US"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𝟑</m:t>
                        </m:r>
                      </m:sub>
                    </m:sSub>
                  </m:oMath>
                </a14:m>
                <a:r>
                  <a:rPr lang="en-US" sz="2000" b="1">
                    <a:solidFill>
                      <a:schemeClr val="bg1"/>
                    </a:solidFill>
                    <a:latin typeface="Futura" panose="020B0602020204020303" pitchFamily="34" charset="-79"/>
                    <a:cs typeface="Futura" panose="020B0602020204020303" pitchFamily="34" charset="-79"/>
                  </a:rPr>
                  <a:t> to Model 2</a:t>
                </a:r>
                <a:r>
                  <a:rPr lang="en-US" b="1">
                    <a:solidFill>
                      <a:schemeClr val="bg1"/>
                    </a:solidFill>
                    <a:latin typeface="Futura" panose="020B0602020204020303" pitchFamily="34" charset="-79"/>
                    <a:cs typeface="Futura" panose="020B0602020204020303" pitchFamily="34" charset="-79"/>
                  </a:rPr>
                  <a:t> </a:t>
                </a:r>
              </a:p>
            </p:txBody>
          </p:sp>
        </mc:Choice>
        <mc:Fallback>
          <p:sp>
            <p:nvSpPr>
              <p:cNvPr id="4" name="TextBox 3">
                <a:extLst>
                  <a:ext uri="{FF2B5EF4-FFF2-40B4-BE49-F238E27FC236}">
                    <a16:creationId xmlns:a16="http://schemas.microsoft.com/office/drawing/2014/main" id="{F30A0D86-92F4-368E-496E-62CFD29E750B}"/>
                  </a:ext>
                </a:extLst>
              </p:cNvPr>
              <p:cNvSpPr txBox="1">
                <a:spLocks noRot="1" noChangeAspect="1" noMove="1" noResize="1" noEditPoints="1" noAdjustHandles="1" noChangeArrowheads="1" noChangeShapeType="1" noTextEdit="1"/>
              </p:cNvSpPr>
              <p:nvPr/>
            </p:nvSpPr>
            <p:spPr>
              <a:xfrm>
                <a:off x="1935008" y="4436093"/>
                <a:ext cx="8321964" cy="1234633"/>
              </a:xfrm>
              <a:prstGeom prst="rect">
                <a:avLst/>
              </a:prstGeom>
              <a:blipFill>
                <a:blip r:embed="rId4"/>
                <a:stretch>
                  <a:fillRect l="-610" b="-81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3C8DC69C-DC26-650E-1D75-E404E454469E}"/>
                  </a:ext>
                </a:extLst>
              </p:cNvPr>
              <p:cNvSpPr txBox="1"/>
              <p:nvPr/>
            </p:nvSpPr>
            <p:spPr>
              <a:xfrm>
                <a:off x="2320007" y="2844225"/>
                <a:ext cx="6166532"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smtClean="0">
                          <a:solidFill>
                            <a:schemeClr val="bg1"/>
                          </a:solidFill>
                          <a:latin typeface="Cambria Math" panose="02040503050406030204" pitchFamily="18" charset="0"/>
                        </a:rPr>
                        <m:t>𝑦</m:t>
                      </m:r>
                      <m:r>
                        <a:rPr lang="en-US" sz="3200" i="0">
                          <a:solidFill>
                            <a:schemeClr val="bg1"/>
                          </a:solidFill>
                          <a:latin typeface="Cambria Math" panose="02040503050406030204" pitchFamily="18" charset="0"/>
                        </a:rPr>
                        <m:t>=</m:t>
                      </m:r>
                      <m:sSub>
                        <m:sSubPr>
                          <m:ctrlPr>
                            <a:rPr lang="en-US" sz="3200" i="1">
                              <a:solidFill>
                                <a:schemeClr val="bg1"/>
                              </a:solidFill>
                              <a:latin typeface="Cambria Math" panose="02040503050406030204" pitchFamily="18" charset="0"/>
                            </a:rPr>
                          </m:ctrlPr>
                        </m:sSubPr>
                        <m:e>
                          <m:r>
                            <a:rPr lang="en-US" sz="3200" i="1">
                              <a:solidFill>
                                <a:schemeClr val="bg1"/>
                              </a:solidFill>
                              <a:latin typeface="Cambria Math" panose="02040503050406030204" pitchFamily="18" charset="0"/>
                            </a:rPr>
                            <m:t>𝛽</m:t>
                          </m:r>
                        </m:e>
                        <m:sub>
                          <m:r>
                            <a:rPr lang="en-US" sz="3200" i="0">
                              <a:solidFill>
                                <a:schemeClr val="bg1"/>
                              </a:solidFill>
                              <a:latin typeface="Cambria Math" panose="02040503050406030204" pitchFamily="18" charset="0"/>
                            </a:rPr>
                            <m:t>0</m:t>
                          </m:r>
                        </m:sub>
                      </m:sSub>
                      <m:r>
                        <a:rPr lang="en-US" sz="3200" i="0">
                          <a:solidFill>
                            <a:schemeClr val="bg1"/>
                          </a:solidFill>
                          <a:latin typeface="Cambria Math" panose="02040503050406030204" pitchFamily="18" charset="0"/>
                        </a:rPr>
                        <m:t>+</m:t>
                      </m:r>
                      <m:sSub>
                        <m:sSubPr>
                          <m:ctrlPr>
                            <a:rPr lang="en-US" sz="3200" i="1">
                              <a:solidFill>
                                <a:schemeClr val="bg1"/>
                              </a:solidFill>
                              <a:latin typeface="Cambria Math" panose="02040503050406030204" pitchFamily="18" charset="0"/>
                            </a:rPr>
                          </m:ctrlPr>
                        </m:sSubPr>
                        <m:e>
                          <m:r>
                            <a:rPr lang="en-US" sz="3200" i="1">
                              <a:solidFill>
                                <a:schemeClr val="bg1"/>
                              </a:solidFill>
                              <a:latin typeface="Cambria Math" panose="02040503050406030204" pitchFamily="18" charset="0"/>
                            </a:rPr>
                            <m:t>𝛽</m:t>
                          </m:r>
                        </m:e>
                        <m:sub>
                          <m:r>
                            <a:rPr lang="en-US" sz="3200" i="0">
                              <a:solidFill>
                                <a:schemeClr val="bg1"/>
                              </a:solidFill>
                              <a:latin typeface="Cambria Math" panose="02040503050406030204" pitchFamily="18" charset="0"/>
                            </a:rPr>
                            <m:t>1</m:t>
                          </m:r>
                        </m:sub>
                      </m:sSub>
                      <m:sSub>
                        <m:sSubPr>
                          <m:ctrlPr>
                            <a:rPr lang="en-US" sz="3200" i="1">
                              <a:solidFill>
                                <a:schemeClr val="bg1"/>
                              </a:solidFill>
                              <a:latin typeface="Cambria Math" panose="02040503050406030204" pitchFamily="18" charset="0"/>
                            </a:rPr>
                          </m:ctrlPr>
                        </m:sSubPr>
                        <m:e>
                          <m:r>
                            <a:rPr lang="en-US" sz="3200" i="1">
                              <a:solidFill>
                                <a:schemeClr val="bg1"/>
                              </a:solidFill>
                              <a:latin typeface="Cambria Math" panose="02040503050406030204" pitchFamily="18" charset="0"/>
                            </a:rPr>
                            <m:t>𝑥</m:t>
                          </m:r>
                        </m:e>
                        <m:sub>
                          <m:r>
                            <a:rPr lang="en-US" sz="3200" i="0">
                              <a:solidFill>
                                <a:schemeClr val="bg1"/>
                              </a:solidFill>
                              <a:latin typeface="Cambria Math" panose="02040503050406030204" pitchFamily="18" charset="0"/>
                            </a:rPr>
                            <m:t>1</m:t>
                          </m:r>
                        </m:sub>
                      </m:sSub>
                      <m:r>
                        <a:rPr lang="en-US" sz="3200" i="0">
                          <a:solidFill>
                            <a:schemeClr val="bg1"/>
                          </a:solidFill>
                          <a:latin typeface="Cambria Math" panose="02040503050406030204" pitchFamily="18" charset="0"/>
                        </a:rPr>
                        <m:t>+</m:t>
                      </m:r>
                      <m:sSub>
                        <m:sSubPr>
                          <m:ctrlPr>
                            <a:rPr lang="en-US" sz="3200" i="1">
                              <a:solidFill>
                                <a:schemeClr val="bg1"/>
                              </a:solidFill>
                              <a:latin typeface="Cambria Math" panose="02040503050406030204" pitchFamily="18" charset="0"/>
                            </a:rPr>
                          </m:ctrlPr>
                        </m:sSubPr>
                        <m:e>
                          <m:r>
                            <a:rPr lang="en-US" sz="3200" i="1">
                              <a:solidFill>
                                <a:schemeClr val="bg1"/>
                              </a:solidFill>
                              <a:latin typeface="Cambria Math" panose="02040503050406030204" pitchFamily="18" charset="0"/>
                            </a:rPr>
                            <m:t>𝛽</m:t>
                          </m:r>
                        </m:e>
                        <m:sub>
                          <m:r>
                            <a:rPr lang="en-US" sz="3200" i="0">
                              <a:solidFill>
                                <a:schemeClr val="bg1"/>
                              </a:solidFill>
                              <a:latin typeface="Cambria Math" panose="02040503050406030204" pitchFamily="18" charset="0"/>
                            </a:rPr>
                            <m:t>2</m:t>
                          </m:r>
                        </m:sub>
                      </m:sSub>
                      <m:sSub>
                        <m:sSubPr>
                          <m:ctrlPr>
                            <a:rPr lang="en-US" sz="3200" i="1">
                              <a:solidFill>
                                <a:schemeClr val="bg1"/>
                              </a:solidFill>
                              <a:latin typeface="Cambria Math" panose="02040503050406030204" pitchFamily="18" charset="0"/>
                            </a:rPr>
                          </m:ctrlPr>
                        </m:sSubPr>
                        <m:e>
                          <m:r>
                            <a:rPr lang="en-US" sz="3200" i="1">
                              <a:solidFill>
                                <a:schemeClr val="bg1"/>
                              </a:solidFill>
                              <a:latin typeface="Cambria Math" panose="02040503050406030204" pitchFamily="18" charset="0"/>
                            </a:rPr>
                            <m:t>𝑥</m:t>
                          </m:r>
                        </m:e>
                        <m:sub>
                          <m:r>
                            <a:rPr lang="en-US" sz="3200" i="0">
                              <a:solidFill>
                                <a:schemeClr val="bg1"/>
                              </a:solidFill>
                              <a:latin typeface="Cambria Math" panose="02040503050406030204" pitchFamily="18" charset="0"/>
                            </a:rPr>
                            <m:t>2</m:t>
                          </m:r>
                        </m:sub>
                      </m:sSub>
                      <m:r>
                        <a:rPr lang="en-US" sz="3200" i="0">
                          <a:solidFill>
                            <a:schemeClr val="bg1"/>
                          </a:solidFill>
                          <a:latin typeface="Cambria Math" panose="02040503050406030204" pitchFamily="18" charset="0"/>
                        </a:rPr>
                        <m:t>+</m:t>
                      </m:r>
                      <m:sSub>
                        <m:sSubPr>
                          <m:ctrlPr>
                            <a:rPr lang="en-US" sz="3200" i="1">
                              <a:solidFill>
                                <a:schemeClr val="bg1"/>
                              </a:solidFill>
                              <a:latin typeface="Cambria Math" panose="02040503050406030204" pitchFamily="18" charset="0"/>
                            </a:rPr>
                          </m:ctrlPr>
                        </m:sSubPr>
                        <m:e>
                          <m:r>
                            <a:rPr lang="en-US" sz="3200" i="1">
                              <a:solidFill>
                                <a:schemeClr val="bg1"/>
                              </a:solidFill>
                              <a:latin typeface="Cambria Math" panose="02040503050406030204" pitchFamily="18" charset="0"/>
                            </a:rPr>
                            <m:t>𝛽</m:t>
                          </m:r>
                        </m:e>
                        <m:sub>
                          <m:r>
                            <a:rPr lang="en-US" sz="3200" i="0">
                              <a:solidFill>
                                <a:schemeClr val="bg1"/>
                              </a:solidFill>
                              <a:latin typeface="Cambria Math" panose="02040503050406030204" pitchFamily="18" charset="0"/>
                            </a:rPr>
                            <m:t>3</m:t>
                          </m:r>
                        </m:sub>
                      </m:sSub>
                      <m:sSub>
                        <m:sSubPr>
                          <m:ctrlPr>
                            <a:rPr lang="en-US" sz="3200" i="1">
                              <a:solidFill>
                                <a:schemeClr val="bg1"/>
                              </a:solidFill>
                              <a:latin typeface="Cambria Math" panose="02040503050406030204" pitchFamily="18" charset="0"/>
                            </a:rPr>
                          </m:ctrlPr>
                        </m:sSubPr>
                        <m:e>
                          <m:r>
                            <a:rPr lang="en-US" sz="3200" i="1">
                              <a:solidFill>
                                <a:schemeClr val="bg1"/>
                              </a:solidFill>
                              <a:latin typeface="Cambria Math" panose="02040503050406030204" pitchFamily="18" charset="0"/>
                            </a:rPr>
                            <m:t>𝑥</m:t>
                          </m:r>
                        </m:e>
                        <m:sub>
                          <m:r>
                            <a:rPr lang="en-US" sz="3200" i="0">
                              <a:solidFill>
                                <a:schemeClr val="bg1"/>
                              </a:solidFill>
                              <a:latin typeface="Cambria Math" panose="02040503050406030204" pitchFamily="18" charset="0"/>
                            </a:rPr>
                            <m:t>3</m:t>
                          </m:r>
                        </m:sub>
                      </m:sSub>
                      <m:r>
                        <a:rPr lang="en-US" sz="3200" i="0">
                          <a:solidFill>
                            <a:schemeClr val="bg1"/>
                          </a:solidFill>
                          <a:latin typeface="Cambria Math" panose="02040503050406030204" pitchFamily="18" charset="0"/>
                        </a:rPr>
                        <m:t>+</m:t>
                      </m:r>
                      <m:r>
                        <a:rPr lang="en-US" sz="3200" i="1">
                          <a:solidFill>
                            <a:schemeClr val="bg1"/>
                          </a:solidFill>
                          <a:latin typeface="Cambria Math" panose="02040503050406030204" pitchFamily="18" charset="0"/>
                        </a:rPr>
                        <m:t>𝜖</m:t>
                      </m:r>
                    </m:oMath>
                  </m:oMathPara>
                </a14:m>
                <a:endParaRPr lang="en-US" sz="3200">
                  <a:solidFill>
                    <a:schemeClr val="bg1"/>
                  </a:solidFill>
                </a:endParaRPr>
              </a:p>
            </p:txBody>
          </p:sp>
        </mc:Choice>
        <mc:Fallback>
          <p:sp>
            <p:nvSpPr>
              <p:cNvPr id="8" name="TextBox 7">
                <a:extLst>
                  <a:ext uri="{FF2B5EF4-FFF2-40B4-BE49-F238E27FC236}">
                    <a16:creationId xmlns:a16="http://schemas.microsoft.com/office/drawing/2014/main" id="{3C8DC69C-DC26-650E-1D75-E404E454469E}"/>
                  </a:ext>
                </a:extLst>
              </p:cNvPr>
              <p:cNvSpPr txBox="1">
                <a:spLocks noRot="1" noChangeAspect="1" noMove="1" noResize="1" noEditPoints="1" noAdjustHandles="1" noChangeArrowheads="1" noChangeShapeType="1" noTextEdit="1"/>
              </p:cNvSpPr>
              <p:nvPr/>
            </p:nvSpPr>
            <p:spPr>
              <a:xfrm>
                <a:off x="2320007" y="2844225"/>
                <a:ext cx="6166532" cy="584775"/>
              </a:xfrm>
              <a:prstGeom prst="rect">
                <a:avLst/>
              </a:prstGeom>
              <a:blipFill>
                <a:blip r:embed="rId5"/>
                <a:stretch>
                  <a:fillRect b="-21277"/>
                </a:stretch>
              </a:blipFill>
            </p:spPr>
            <p:txBody>
              <a:bodyPr/>
              <a:lstStyle/>
              <a:p>
                <a:r>
                  <a:rPr lang="en-US">
                    <a:noFill/>
                  </a:rPr>
                  <a:t> </a:t>
                </a:r>
              </a:p>
            </p:txBody>
          </p:sp>
        </mc:Fallback>
      </mc:AlternateContent>
    </p:spTree>
    <p:extLst>
      <p:ext uri="{BB962C8B-B14F-4D97-AF65-F5344CB8AC3E}">
        <p14:creationId xmlns:p14="http://schemas.microsoft.com/office/powerpoint/2010/main" val="415871237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C94FC0-7497-85E0-8389-D91B67ADC7D9}"/>
              </a:ext>
            </a:extLst>
          </p:cNvPr>
          <p:cNvSpPr txBox="1"/>
          <p:nvPr/>
        </p:nvSpPr>
        <p:spPr>
          <a:xfrm>
            <a:off x="952185" y="408078"/>
            <a:ext cx="6521712" cy="769441"/>
          </a:xfrm>
          <a:prstGeom prst="rect">
            <a:avLst/>
          </a:prstGeom>
          <a:noFill/>
        </p:spPr>
        <p:txBody>
          <a:bodyPr wrap="square" rtlCol="0">
            <a:spAutoFit/>
          </a:bodyPr>
          <a:lstStyle/>
          <a:p>
            <a:r>
              <a:rPr lang="en-US" sz="4400" b="1">
                <a:solidFill>
                  <a:schemeClr val="bg1"/>
                </a:solidFill>
                <a:latin typeface="Futura" panose="020B0602020204020303" pitchFamily="34" charset="-79"/>
                <a:cs typeface="Futura" panose="020B0602020204020303" pitchFamily="34" charset="-79"/>
              </a:rPr>
              <a:t>Table of Contents</a:t>
            </a:r>
            <a:endParaRPr lang="en-US" sz="2400" b="1">
              <a:solidFill>
                <a:schemeClr val="bg1"/>
              </a:solidFill>
              <a:latin typeface="Futura" panose="020B0602020204020303" pitchFamily="34" charset="-79"/>
              <a:cs typeface="Futura" panose="020B0602020204020303" pitchFamily="34" charset="-79"/>
            </a:endParaRPr>
          </a:p>
        </p:txBody>
      </p:sp>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graphicFrame>
        <p:nvGraphicFramePr>
          <p:cNvPr id="8" name="TextBox 3">
            <a:extLst>
              <a:ext uri="{FF2B5EF4-FFF2-40B4-BE49-F238E27FC236}">
                <a16:creationId xmlns:a16="http://schemas.microsoft.com/office/drawing/2014/main" id="{505DDDAE-DD7B-9276-4DCD-385D32EE9B68}"/>
              </a:ext>
            </a:extLst>
          </p:cNvPr>
          <p:cNvGraphicFramePr/>
          <p:nvPr>
            <p:extLst>
              <p:ext uri="{D42A27DB-BD31-4B8C-83A1-F6EECF244321}">
                <p14:modId xmlns:p14="http://schemas.microsoft.com/office/powerpoint/2010/main" val="3431802860"/>
              </p:ext>
            </p:extLst>
          </p:nvPr>
        </p:nvGraphicFramePr>
        <p:xfrm>
          <a:off x="1487894" y="1448695"/>
          <a:ext cx="8773706" cy="5324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263376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7567"/>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7386784" cy="523220"/>
          </a:xfrm>
          <a:prstGeom prst="rect">
            <a:avLst/>
          </a:prstGeom>
          <a:noFill/>
        </p:spPr>
        <p:txBody>
          <a:bodyPr wrap="square" rtlCol="0">
            <a:spAutoFit/>
          </a:bodyPr>
          <a:lstStyle/>
          <a:p>
            <a:r>
              <a:rPr lang="en-CA" sz="2800" b="1" u="none" strike="noStrike">
                <a:solidFill>
                  <a:schemeClr val="bg1"/>
                </a:solidFill>
                <a:effectLst/>
                <a:latin typeface="Futura" panose="020B0602020204020303" pitchFamily="34" charset="-79"/>
                <a:cs typeface="Futura" panose="020B0602020204020303" pitchFamily="34" charset="-79"/>
              </a:rPr>
              <a:t>Model 2 vs. Model 3</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30A0D86-92F4-368E-496E-62CFD29E750B}"/>
                  </a:ext>
                </a:extLst>
              </p:cNvPr>
              <p:cNvSpPr txBox="1"/>
              <p:nvPr/>
            </p:nvSpPr>
            <p:spPr>
              <a:xfrm>
                <a:off x="1215736" y="3888090"/>
                <a:ext cx="9221461" cy="2897268"/>
              </a:xfrm>
              <a:prstGeom prst="rect">
                <a:avLst/>
              </a:prstGeom>
              <a:noFill/>
            </p:spPr>
            <p:txBody>
              <a:bodyPr wrap="square" rtlCol="0">
                <a:spAutoFit/>
              </a:bodyPr>
              <a:lstStyle/>
              <a:p>
                <a:r>
                  <a:rPr lang="en-CA" b="1">
                    <a:solidFill>
                      <a:schemeClr val="bg1"/>
                    </a:solidFill>
                    <a:latin typeface="Futura" panose="020B0602020204020303" pitchFamily="34" charset="-79"/>
                    <a:ea typeface="DengXian" panose="02010600030101010101" pitchFamily="2" charset="-122"/>
                    <a:cs typeface="Futura" panose="020B0602020204020303" pitchFamily="34" charset="-79"/>
                  </a:rPr>
                  <a:t>A</a:t>
                </a:r>
                <a:r>
                  <a:rPr lang="en-CA" b="1">
                    <a:solidFill>
                      <a:schemeClr val="bg1"/>
                    </a:solidFill>
                    <a:effectLst/>
                    <a:latin typeface="Futura" panose="020B0602020204020303" pitchFamily="34" charset="-79"/>
                    <a:ea typeface="DengXian" panose="02010600030101010101" pitchFamily="2" charset="-122"/>
                    <a:cs typeface="Futura" panose="020B0602020204020303" pitchFamily="34" charset="-79"/>
                  </a:rPr>
                  <a:t>dditional </a:t>
                </a:r>
                <a:r>
                  <a:rPr lang="en-CA" b="1">
                    <a:solidFill>
                      <a:schemeClr val="bg1"/>
                    </a:solidFill>
                    <a:latin typeface="Futura" panose="020B0602020204020303" pitchFamily="34" charset="-79"/>
                    <a:ea typeface="DengXian" panose="02010600030101010101" pitchFamily="2" charset="-122"/>
                    <a:cs typeface="Futura" panose="020B0602020204020303" pitchFamily="34" charset="-79"/>
                  </a:rPr>
                  <a:t>S</a:t>
                </a:r>
                <a:r>
                  <a:rPr lang="en-CA" b="1">
                    <a:solidFill>
                      <a:schemeClr val="bg1"/>
                    </a:solidFill>
                    <a:effectLst/>
                    <a:latin typeface="Futura" panose="020B0602020204020303" pitchFamily="34" charset="-79"/>
                    <a:ea typeface="DengXian" panose="02010600030101010101" pitchFamily="2" charset="-122"/>
                    <a:cs typeface="Futura" panose="020B0602020204020303" pitchFamily="34" charset="-79"/>
                  </a:rPr>
                  <a:t>um of Squares </a:t>
                </a:r>
                <a14:m>
                  <m:oMath xmlns:m="http://schemas.openxmlformats.org/officeDocument/2006/math">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𝐅</m:t>
                    </m:r>
                  </m:oMath>
                </a14:m>
                <a:r>
                  <a:rPr lang="en-CA" b="1">
                    <a:solidFill>
                      <a:schemeClr val="bg1"/>
                    </a:solidFill>
                    <a:effectLst/>
                    <a:latin typeface="Futura" panose="020B0602020204020303" pitchFamily="34" charset="-79"/>
                    <a:ea typeface="DengXian" panose="02010600030101010101" pitchFamily="2" charset="-122"/>
                    <a:cs typeface="Futura" panose="020B0602020204020303" pitchFamily="34" charset="-79"/>
                  </a:rPr>
                  <a:t>-test:</a:t>
                </a:r>
              </a:p>
              <a:p>
                <a:pPr/>
                <a14:m>
                  <m:oMathPara xmlns:m="http://schemas.openxmlformats.org/officeDocument/2006/math">
                    <m:oMathParaPr>
                      <m:jc m:val="centerGroup"/>
                    </m:oMathParaPr>
                    <m:oMath xmlns:m="http://schemas.openxmlformats.org/officeDocument/2006/math">
                      <m:sSub>
                        <m:sSubPr>
                          <m:ctrlPr>
                            <a:rPr lang="en-CA" b="1" i="1" kern="10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CA" b="1" i="0"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𝐇</m:t>
                          </m:r>
                        </m:e>
                        <m:sub>
                          <m:r>
                            <a:rPr lang="en-CA" b="1" i="0"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𝟎</m:t>
                          </m:r>
                        </m:sub>
                      </m:sSub>
                      <m:r>
                        <a:rPr lang="en-CA" b="1" i="0"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CA" b="1" i="1"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CA" b="1" i="0"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𝛃</m:t>
                          </m:r>
                        </m:e>
                        <m:sub>
                          <m:r>
                            <a:rPr lang="en-CA" b="1" i="0"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𝟑</m:t>
                          </m:r>
                        </m:sub>
                      </m:sSub>
                      <m:r>
                        <a:rPr lang="en-CA" b="1" i="0"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b="1" i="0"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𝟎</m:t>
                      </m:r>
                      <m:r>
                        <a:rPr lang="en-CA" b="1" i="0"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CA" b="1" i="0"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𝐯𝐬</m:t>
                      </m:r>
                      <m:r>
                        <a:rPr lang="en-CA" b="1" i="0"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sSub>
                        <m:sSubPr>
                          <m:ctrlPr>
                            <a:rPr lang="en-CA" b="1" i="1"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CA" b="1" i="0"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𝐇</m:t>
                          </m:r>
                        </m:e>
                        <m:sub>
                          <m:r>
                            <a:rPr lang="en-CA" b="1" i="0"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𝐀</m:t>
                          </m:r>
                        </m:sub>
                      </m:sSub>
                      <m:r>
                        <a:rPr lang="en-CA" b="1" i="0"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CA" b="1" i="1"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ctrlPr>
                        </m:sSubPr>
                        <m:e>
                          <m:r>
                            <a:rPr lang="en-CA" b="1" i="0"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𝛃</m:t>
                          </m:r>
                        </m:e>
                        <m:sub>
                          <m:r>
                            <a:rPr lang="en-CA" b="1" i="0"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𝟑</m:t>
                          </m:r>
                        </m:sub>
                      </m:sSub>
                      <m:r>
                        <a:rPr lang="en-US" b="1" i="0" kern="100">
                          <a:solidFill>
                            <a:schemeClr val="bg1"/>
                          </a:solidFill>
                          <a:effectLst/>
                          <a:latin typeface="Cambria Math" panose="02040503050406030204" pitchFamily="18" charset="0"/>
                          <a:ea typeface="SimSun" panose="02010600030101010101" pitchFamily="2" charset="-122"/>
                          <a:cs typeface="Times New Roman" panose="02020603050405020304" pitchFamily="18" charset="0"/>
                        </a:rPr>
                        <m:t>≠</m:t>
                      </m:r>
                      <m:r>
                        <a:rPr lang="en-CA" b="1" i="0" kern="1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𝟎</m:t>
                      </m:r>
                    </m:oMath>
                  </m:oMathPara>
                </a14:m>
                <a:endParaRPr lang="en-CA" b="1" kern="100">
                  <a:solidFill>
                    <a:schemeClr val="bg1"/>
                  </a:solidFill>
                  <a:effectLst/>
                  <a:latin typeface="Futura" panose="020B0602020204020303" pitchFamily="34" charset="-79"/>
                  <a:ea typeface="SimSun" panose="02010600030101010101" pitchFamily="2" charset="-122"/>
                  <a:cs typeface="Futura" panose="020B0602020204020303" pitchFamily="34" charset="-79"/>
                </a:endParaRPr>
              </a:p>
              <a:p>
                <a:pPr/>
                <a14:m>
                  <m:oMathPara xmlns:m="http://schemas.openxmlformats.org/officeDocument/2006/math">
                    <m:oMathParaPr>
                      <m:jc m:val="centerGroup"/>
                    </m:oMathParaPr>
                    <m:oMath xmlns:m="http://schemas.openxmlformats.org/officeDocument/2006/math">
                      <m:r>
                        <a:rPr lang="en-CA"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𝐔𝐧𝐝𝐞𝐫</m:t>
                      </m:r>
                      <m:r>
                        <a:rPr lang="en-CA"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sSub>
                        <m:sSubPr>
                          <m:ctrlPr>
                            <a:rPr lang="en-CA" b="1" i="1">
                              <a:solidFill>
                                <a:schemeClr val="bg1"/>
                              </a:solidFill>
                              <a:effectLst/>
                              <a:latin typeface="Cambria Math" panose="02040503050406030204" pitchFamily="18" charset="0"/>
                              <a:ea typeface="DengXian" panose="02010600030101010101" pitchFamily="2" charset="-122"/>
                            </a:rPr>
                          </m:ctrlPr>
                        </m:sSubPr>
                        <m:e>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𝐇</m:t>
                          </m:r>
                        </m:e>
                        <m: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𝟎</m:t>
                          </m:r>
                        </m:sub>
                      </m:s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f>
                        <m:fPr>
                          <m:ctrlPr>
                            <a:rPr lang="en-CA" b="1" i="1">
                              <a:solidFill>
                                <a:schemeClr val="bg1"/>
                              </a:solidFill>
                              <a:effectLst/>
                              <a:latin typeface="Cambria Math" panose="02040503050406030204" pitchFamily="18" charset="0"/>
                              <a:ea typeface="DengXian" panose="02010600030101010101" pitchFamily="2" charset="-122"/>
                            </a:rPr>
                          </m:ctrlPr>
                        </m:fPr>
                        <m:num>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𝐒𝐒</m:t>
                          </m:r>
                          <m:sSub>
                            <m:sSubPr>
                              <m:ctrlPr>
                                <a:rPr lang="en-CA" b="1" i="1">
                                  <a:solidFill>
                                    <a:schemeClr val="bg1"/>
                                  </a:solidFill>
                                  <a:effectLst/>
                                  <a:latin typeface="Cambria Math" panose="02040503050406030204" pitchFamily="18" charset="0"/>
                                  <a:ea typeface="DengXian" panose="02010600030101010101" pitchFamily="2" charset="-122"/>
                                </a:rPr>
                              </m:ctrlPr>
                            </m:sSubPr>
                            <m:e>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𝐄</m:t>
                              </m:r>
                            </m:e>
                            <m: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𝟐</m:t>
                              </m:r>
                            </m:sub>
                          </m:s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𝐒𝐒</m:t>
                          </m:r>
                          <m:sSub>
                            <m:sSubPr>
                              <m:ctrlPr>
                                <a:rPr lang="en-CA" b="1" i="1">
                                  <a:solidFill>
                                    <a:schemeClr val="bg1"/>
                                  </a:solidFill>
                                  <a:effectLst/>
                                  <a:latin typeface="Cambria Math" panose="02040503050406030204" pitchFamily="18" charset="0"/>
                                  <a:ea typeface="DengXian" panose="02010600030101010101" pitchFamily="2" charset="-122"/>
                                </a:rPr>
                              </m:ctrlPr>
                            </m:sSubPr>
                            <m:e>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𝐄</m:t>
                              </m:r>
                            </m:e>
                            <m: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𝟑</m:t>
                              </m:r>
                            </m:sub>
                          </m:s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CA" b="1" i="1">
                                  <a:solidFill>
                                    <a:schemeClr val="bg1"/>
                                  </a:solidFill>
                                  <a:effectLst/>
                                  <a:latin typeface="Cambria Math" panose="02040503050406030204" pitchFamily="18" charset="0"/>
                                  <a:ea typeface="DengXian" panose="02010600030101010101" pitchFamily="2" charset="-122"/>
                                </a:rPr>
                              </m:ctrlPr>
                            </m:sSubPr>
                            <m:e>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𝐝</m:t>
                              </m:r>
                            </m:e>
                            <m: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𝟐</m:t>
                              </m:r>
                            </m:sub>
                          </m:s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CA" b="1" i="1">
                                  <a:solidFill>
                                    <a:schemeClr val="bg1"/>
                                  </a:solidFill>
                                  <a:effectLst/>
                                  <a:latin typeface="Cambria Math" panose="02040503050406030204" pitchFamily="18" charset="0"/>
                                  <a:ea typeface="DengXian" panose="02010600030101010101" pitchFamily="2" charset="-122"/>
                                </a:rPr>
                              </m:ctrlPr>
                            </m:sSubPr>
                            <m:e>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𝐝</m:t>
                              </m:r>
                            </m:e>
                            <m: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𝟑</m:t>
                              </m:r>
                            </m:sub>
                          </m:s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num>
                        <m:den>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𝐒𝐒</m:t>
                          </m:r>
                          <m:sSub>
                            <m:sSubPr>
                              <m:ctrlPr>
                                <a:rPr lang="en-CA" b="1" i="1">
                                  <a:solidFill>
                                    <a:schemeClr val="bg1"/>
                                  </a:solidFill>
                                  <a:effectLst/>
                                  <a:latin typeface="Cambria Math" panose="02040503050406030204" pitchFamily="18" charset="0"/>
                                  <a:ea typeface="DengXian" panose="02010600030101010101" pitchFamily="2" charset="-122"/>
                                </a:rPr>
                              </m:ctrlPr>
                            </m:sSubPr>
                            <m:e>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𝐄</m:t>
                              </m:r>
                            </m:e>
                            <m: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𝟑</m:t>
                              </m:r>
                            </m:sub>
                          </m:s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CA" b="1" i="1">
                                  <a:solidFill>
                                    <a:schemeClr val="bg1"/>
                                  </a:solidFill>
                                  <a:effectLst/>
                                  <a:latin typeface="Cambria Math" panose="02040503050406030204" pitchFamily="18" charset="0"/>
                                  <a:ea typeface="DengXian" panose="02010600030101010101" pitchFamily="2" charset="-122"/>
                                </a:rPr>
                              </m:ctrlPr>
                            </m:sSubPr>
                            <m:e>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𝐝</m:t>
                              </m:r>
                            </m:e>
                            <m: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𝟑</m:t>
                              </m:r>
                            </m:sub>
                          </m:sSub>
                        </m:den>
                      </m:f>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CA" b="1" i="1">
                              <a:solidFill>
                                <a:schemeClr val="bg1"/>
                              </a:solidFill>
                              <a:effectLst/>
                              <a:latin typeface="Cambria Math" panose="02040503050406030204" pitchFamily="18" charset="0"/>
                              <a:ea typeface="DengXian" panose="02010600030101010101" pitchFamily="2" charset="-122"/>
                            </a:rPr>
                          </m:ctrlPr>
                        </m:sSubPr>
                        <m:e>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𝐅</m:t>
                          </m:r>
                        </m:e>
                        <m:sub>
                          <m:sSub>
                            <m:sSubPr>
                              <m:ctrlPr>
                                <a:rPr lang="en-CA" b="1" i="1">
                                  <a:solidFill>
                                    <a:schemeClr val="bg1"/>
                                  </a:solidFill>
                                  <a:effectLst/>
                                  <a:latin typeface="Cambria Math" panose="02040503050406030204" pitchFamily="18" charset="0"/>
                                  <a:ea typeface="DengXian" panose="02010600030101010101" pitchFamily="2" charset="-122"/>
                                </a:rPr>
                              </m:ctrlPr>
                            </m:sSubPr>
                            <m:e>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𝐝</m:t>
                              </m:r>
                            </m:e>
                            <m: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𝟐</m:t>
                              </m:r>
                            </m:sub>
                          </m:s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CA" b="1" i="1">
                                  <a:solidFill>
                                    <a:schemeClr val="bg1"/>
                                  </a:solidFill>
                                  <a:effectLst/>
                                  <a:latin typeface="Cambria Math" panose="02040503050406030204" pitchFamily="18" charset="0"/>
                                  <a:ea typeface="DengXian" panose="02010600030101010101" pitchFamily="2" charset="-122"/>
                                </a:rPr>
                              </m:ctrlPr>
                            </m:sSubPr>
                            <m:e>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𝐝</m:t>
                              </m:r>
                            </m:e>
                            <m: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𝟑</m:t>
                              </m:r>
                            </m:sub>
                          </m:s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sSub>
                            <m:sSubPr>
                              <m:ctrlPr>
                                <a:rPr lang="en-CA" b="1" i="1">
                                  <a:solidFill>
                                    <a:schemeClr val="bg1"/>
                                  </a:solidFill>
                                  <a:effectLst/>
                                  <a:latin typeface="Cambria Math" panose="02040503050406030204" pitchFamily="18" charset="0"/>
                                  <a:ea typeface="DengXian" panose="02010600030101010101" pitchFamily="2" charset="-122"/>
                                </a:rPr>
                              </m:ctrlPr>
                            </m:sSubPr>
                            <m:e>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𝐝</m:t>
                              </m:r>
                            </m:e>
                            <m: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𝟑</m:t>
                              </m:r>
                            </m:sub>
                          </m:sSub>
                        </m:sub>
                      </m:sSub>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oMath>
                  </m:oMathPara>
                </a14:m>
                <a:endParaRPr lang="en-US" b="1">
                  <a:solidFill>
                    <a:schemeClr val="bg1"/>
                  </a:solidFill>
                  <a:effectLst/>
                  <a:latin typeface="Futura" panose="020B0602020204020303" pitchFamily="34" charset="-79"/>
                  <a:ea typeface="DengXian" panose="02010600030101010101" pitchFamily="2" charset="-122"/>
                  <a:cs typeface="Futura" panose="020B0602020204020303" pitchFamily="34" charset="-79"/>
                </a:endParaRPr>
              </a:p>
              <a:p>
                <a:endParaRPr lang="en-CA" b="1">
                  <a:solidFill>
                    <a:schemeClr val="bg1"/>
                  </a:solidFill>
                  <a:effectLst/>
                  <a:latin typeface="Futura" panose="020B0602020204020303" pitchFamily="34" charset="-79"/>
                  <a:ea typeface="DengXian" panose="02010600030101010101" pitchFamily="2" charset="-122"/>
                  <a:cs typeface="Futura" panose="020B0602020204020303" pitchFamily="34" charset="-79"/>
                </a:endParaRPr>
              </a:p>
              <a:p>
                <a:pPr/>
                <a14:m>
                  <m:oMathPara xmlns:m="http://schemas.openxmlformats.org/officeDocument/2006/math">
                    <m:oMathParaPr>
                      <m:jc m:val="centerGroup"/>
                    </m:oMathParaPr>
                    <m:oMath xmlns:m="http://schemas.openxmlformats.org/officeDocument/2006/math">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𝐰𝐡𝐞𝐫𝐞</m:t>
                      </m:r>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𝐦𝐨𝐝𝐞𝐥</m:t>
                      </m:r>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𝐌𝟐</m:t>
                      </m:r>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CA"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𝐡𝐚𝐬</m:t>
                      </m:r>
                      <m:r>
                        <a:rPr lang="en-US"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 </m:t>
                      </m:r>
                      <m:r>
                        <a:rPr lang="en-CA" b="1" i="0">
                          <a:solidFill>
                            <a:schemeClr val="bg1"/>
                          </a:solidFill>
                          <a:latin typeface="Cambria Math" panose="02040503050406030204" pitchFamily="18" charset="0"/>
                        </a:rPr>
                        <m:t>𝐬𝐮𝐦</m:t>
                      </m:r>
                      <m:r>
                        <a:rPr lang="en-CA" b="1" i="0">
                          <a:solidFill>
                            <a:schemeClr val="bg1"/>
                          </a:solidFill>
                          <a:latin typeface="Cambria Math" panose="02040503050406030204" pitchFamily="18" charset="0"/>
                        </a:rPr>
                        <m:t> </m:t>
                      </m:r>
                      <m:r>
                        <a:rPr lang="en-CA" b="1" i="0">
                          <a:solidFill>
                            <a:schemeClr val="bg1"/>
                          </a:solidFill>
                          <a:latin typeface="Cambria Math" panose="02040503050406030204" pitchFamily="18" charset="0"/>
                        </a:rPr>
                        <m:t>𝐨𝐟</m:t>
                      </m:r>
                      <m:r>
                        <a:rPr lang="en-CA" b="1" i="0">
                          <a:solidFill>
                            <a:schemeClr val="bg1"/>
                          </a:solidFill>
                          <a:latin typeface="Cambria Math" panose="02040503050406030204" pitchFamily="18" charset="0"/>
                        </a:rPr>
                        <m:t> </m:t>
                      </m:r>
                      <m:r>
                        <a:rPr lang="en-CA" b="1" i="0">
                          <a:solidFill>
                            <a:schemeClr val="bg1"/>
                          </a:solidFill>
                          <a:latin typeface="Cambria Math" panose="02040503050406030204" pitchFamily="18" charset="0"/>
                        </a:rPr>
                        <m:t>𝐬𝐪𝐮𝐚𝐫𝐞𝐝</m:t>
                      </m:r>
                      <m:r>
                        <a:rPr lang="en-CA" b="1" i="0">
                          <a:solidFill>
                            <a:schemeClr val="bg1"/>
                          </a:solidFill>
                          <a:latin typeface="Cambria Math" panose="02040503050406030204" pitchFamily="18" charset="0"/>
                        </a:rPr>
                        <m:t> </m:t>
                      </m:r>
                      <m:r>
                        <a:rPr lang="en-CA" b="1" i="0">
                          <a:solidFill>
                            <a:schemeClr val="bg1"/>
                          </a:solidFill>
                          <a:latin typeface="Cambria Math" panose="02040503050406030204" pitchFamily="18" charset="0"/>
                        </a:rPr>
                        <m:t>𝐞𝐫𝐫𝐨𝐫</m:t>
                      </m:r>
                      <m:r>
                        <a:rPr lang="en-CA" b="1" i="0">
                          <a:solidFill>
                            <a:schemeClr val="bg1"/>
                          </a:solidFill>
                          <a:latin typeface="Cambria Math" panose="02040503050406030204" pitchFamily="18" charset="0"/>
                        </a:rPr>
                        <m:t> </m:t>
                      </m:r>
                      <m:sSub>
                        <m:sSubPr>
                          <m:ctrlPr>
                            <a:rPr lang="en-CA" b="1" i="1">
                              <a:solidFill>
                                <a:schemeClr val="bg1"/>
                              </a:solidFill>
                              <a:latin typeface="Cambria Math" panose="02040503050406030204" pitchFamily="18" charset="0"/>
                            </a:rPr>
                          </m:ctrlPr>
                        </m:sSubPr>
                        <m:e>
                          <m:r>
                            <a:rPr lang="en-CA" b="1" i="0">
                              <a:solidFill>
                                <a:schemeClr val="bg1"/>
                              </a:solidFill>
                              <a:latin typeface="Cambria Math" panose="02040503050406030204" pitchFamily="18" charset="0"/>
                            </a:rPr>
                            <m:t>𝐒𝐒𝐄</m:t>
                          </m:r>
                        </m:e>
                        <m:sub>
                          <m:r>
                            <a:rPr lang="en-CA" b="1" i="0">
                              <a:solidFill>
                                <a:schemeClr val="bg1"/>
                              </a:solidFill>
                              <a:latin typeface="Cambria Math" panose="02040503050406030204" pitchFamily="18" charset="0"/>
                            </a:rPr>
                            <m:t>𝟐</m:t>
                          </m:r>
                        </m:sub>
                      </m:sSub>
                      <m:r>
                        <a:rPr lang="en-CA" b="1" i="0">
                          <a:solidFill>
                            <a:schemeClr val="bg1"/>
                          </a:solidFill>
                          <a:latin typeface="Cambria Math" panose="02040503050406030204" pitchFamily="18" charset="0"/>
                        </a:rPr>
                        <m:t> </m:t>
                      </m:r>
                      <m:r>
                        <a:rPr lang="en-CA" b="1" i="0">
                          <a:solidFill>
                            <a:schemeClr val="bg1"/>
                          </a:solidFill>
                          <a:latin typeface="Cambria Math" panose="02040503050406030204" pitchFamily="18" charset="0"/>
                        </a:rPr>
                        <m:t>𝐰𝐢𝐭𝐡</m:t>
                      </m:r>
                      <m:r>
                        <a:rPr lang="en-CA" b="1" i="0">
                          <a:solidFill>
                            <a:schemeClr val="bg1"/>
                          </a:solidFill>
                          <a:latin typeface="Cambria Math" panose="02040503050406030204" pitchFamily="18" charset="0"/>
                        </a:rPr>
                        <m:t> </m:t>
                      </m:r>
                      <m:r>
                        <a:rPr lang="en-CA" b="1" i="0">
                          <a:solidFill>
                            <a:schemeClr val="bg1"/>
                          </a:solidFill>
                          <a:latin typeface="Cambria Math" panose="02040503050406030204" pitchFamily="18" charset="0"/>
                        </a:rPr>
                        <m:t>𝐝𝐞𝐠𝐫𝐞𝐞𝐬</m:t>
                      </m:r>
                      <m:r>
                        <a:rPr lang="en-CA" b="1" i="0">
                          <a:solidFill>
                            <a:schemeClr val="bg1"/>
                          </a:solidFill>
                          <a:latin typeface="Cambria Math" panose="02040503050406030204" pitchFamily="18" charset="0"/>
                        </a:rPr>
                        <m:t> </m:t>
                      </m:r>
                      <m:r>
                        <a:rPr lang="en-CA" b="1" i="0">
                          <a:solidFill>
                            <a:schemeClr val="bg1"/>
                          </a:solidFill>
                          <a:latin typeface="Cambria Math" panose="02040503050406030204" pitchFamily="18" charset="0"/>
                        </a:rPr>
                        <m:t>𝐨𝐟</m:t>
                      </m:r>
                      <m:r>
                        <a:rPr lang="en-CA" b="1" i="0">
                          <a:solidFill>
                            <a:schemeClr val="bg1"/>
                          </a:solidFill>
                          <a:latin typeface="Cambria Math" panose="02040503050406030204" pitchFamily="18" charset="0"/>
                        </a:rPr>
                        <m:t> </m:t>
                      </m:r>
                      <m:r>
                        <a:rPr lang="en-CA" b="1" i="0">
                          <a:solidFill>
                            <a:schemeClr val="bg1"/>
                          </a:solidFill>
                          <a:latin typeface="Cambria Math" panose="02040503050406030204" pitchFamily="18" charset="0"/>
                        </a:rPr>
                        <m:t>𝐟𝐫𝐞𝐞𝐝𝐨𝐦</m:t>
                      </m:r>
                      <m:r>
                        <a:rPr lang="en-CA" b="1" i="0">
                          <a:solidFill>
                            <a:schemeClr val="bg1"/>
                          </a:solidFill>
                          <a:latin typeface="Cambria Math" panose="02040503050406030204" pitchFamily="18" charset="0"/>
                        </a:rPr>
                        <m:t> </m:t>
                      </m:r>
                      <m:sSub>
                        <m:sSubPr>
                          <m:ctrlPr>
                            <a:rPr lang="en-CA" b="1" i="1">
                              <a:solidFill>
                                <a:schemeClr val="bg1"/>
                              </a:solidFill>
                              <a:latin typeface="Cambria Math" panose="02040503050406030204" pitchFamily="18" charset="0"/>
                            </a:rPr>
                          </m:ctrlPr>
                        </m:sSubPr>
                        <m:e>
                          <m:r>
                            <a:rPr lang="en-CA" b="1" i="0">
                              <a:solidFill>
                                <a:schemeClr val="bg1"/>
                              </a:solidFill>
                              <a:latin typeface="Cambria Math" panose="02040503050406030204" pitchFamily="18" charset="0"/>
                            </a:rPr>
                            <m:t>𝐝</m:t>
                          </m:r>
                        </m:e>
                        <m:sub>
                          <m:r>
                            <a:rPr lang="en-CA" b="1" i="0">
                              <a:solidFill>
                                <a:schemeClr val="bg1"/>
                              </a:solidFill>
                              <a:latin typeface="Cambria Math" panose="02040503050406030204" pitchFamily="18" charset="0"/>
                            </a:rPr>
                            <m:t>𝟐</m:t>
                          </m:r>
                        </m:sub>
                      </m:sSub>
                      <m:r>
                        <a:rPr lang="en-CA" b="1" i="0">
                          <a:solidFill>
                            <a:schemeClr val="bg1"/>
                          </a:solidFill>
                          <a:latin typeface="Cambria Math" panose="02040503050406030204" pitchFamily="18" charset="0"/>
                        </a:rPr>
                        <m:t>, </m:t>
                      </m:r>
                    </m:oMath>
                  </m:oMathPara>
                </a14:m>
                <a:endParaRPr lang="en-US" b="1">
                  <a:solidFill>
                    <a:schemeClr val="bg1"/>
                  </a:solidFill>
                  <a:latin typeface="Futura" panose="020B0602020204020303" pitchFamily="34" charset="-79"/>
                  <a:cs typeface="Futura" panose="020B0602020204020303" pitchFamily="34" charset="-79"/>
                </a:endParaRPr>
              </a:p>
              <a:p>
                <a:pPr/>
                <a14:m>
                  <m:oMathPara xmlns:m="http://schemas.openxmlformats.org/officeDocument/2006/math">
                    <m:oMathParaPr>
                      <m:jc m:val="centerGroup"/>
                    </m:oMathParaPr>
                    <m:oMath xmlns:m="http://schemas.openxmlformats.org/officeDocument/2006/math">
                      <m:r>
                        <a:rPr lang="en-CA" b="1" i="0">
                          <a:solidFill>
                            <a:schemeClr val="bg1"/>
                          </a:solidFill>
                          <a:latin typeface="Cambria Math" panose="02040503050406030204" pitchFamily="18" charset="0"/>
                        </a:rPr>
                        <m:t>𝐚𝐧𝐝</m:t>
                      </m:r>
                      <m:r>
                        <a:rPr lang="en-CA" b="1" i="0">
                          <a:solidFill>
                            <a:schemeClr val="bg1"/>
                          </a:solidFill>
                          <a:latin typeface="Cambria Math" panose="02040503050406030204" pitchFamily="18" charset="0"/>
                        </a:rPr>
                        <m:t> </m:t>
                      </m:r>
                      <m:r>
                        <a:rPr lang="en-CA" b="1" i="0">
                          <a:solidFill>
                            <a:schemeClr val="bg1"/>
                          </a:solidFill>
                          <a:latin typeface="Cambria Math" panose="02040503050406030204" pitchFamily="18" charset="0"/>
                        </a:rPr>
                        <m:t>𝐬𝐢𝐦𝐢𝐥𝐚𝐫𝐥𝐲</m:t>
                      </m:r>
                      <m:r>
                        <a:rPr lang="en-CA" b="1" i="0">
                          <a:solidFill>
                            <a:schemeClr val="bg1"/>
                          </a:solidFill>
                          <a:latin typeface="Cambria Math" panose="02040503050406030204" pitchFamily="18" charset="0"/>
                        </a:rPr>
                        <m:t> </m:t>
                      </m:r>
                      <m:r>
                        <a:rPr lang="en-CA" b="1" i="0">
                          <a:solidFill>
                            <a:schemeClr val="bg1"/>
                          </a:solidFill>
                          <a:latin typeface="Cambria Math" panose="02040503050406030204" pitchFamily="18" charset="0"/>
                        </a:rPr>
                        <m:t>𝐟𝐨𝐫</m:t>
                      </m:r>
                      <m:r>
                        <a:rPr lang="en-CA" b="1" i="0">
                          <a:solidFill>
                            <a:schemeClr val="bg1"/>
                          </a:solidFill>
                          <a:latin typeface="Cambria Math" panose="02040503050406030204" pitchFamily="18" charset="0"/>
                        </a:rPr>
                        <m:t> </m:t>
                      </m:r>
                      <m:r>
                        <a:rPr lang="en-CA" b="1" i="0">
                          <a:solidFill>
                            <a:schemeClr val="bg1"/>
                          </a:solidFill>
                          <a:latin typeface="Cambria Math" panose="02040503050406030204" pitchFamily="18" charset="0"/>
                        </a:rPr>
                        <m:t>𝐦𝐨𝐝𝐞𝐥</m:t>
                      </m:r>
                      <m:r>
                        <a:rPr lang="en-CA" b="1" i="0">
                          <a:solidFill>
                            <a:schemeClr val="bg1"/>
                          </a:solidFill>
                          <a:latin typeface="Cambria Math" panose="02040503050406030204" pitchFamily="18" charset="0"/>
                        </a:rPr>
                        <m:t> </m:t>
                      </m:r>
                      <m:r>
                        <a:rPr lang="en-CA" b="1" i="0">
                          <a:solidFill>
                            <a:schemeClr val="bg1"/>
                          </a:solidFill>
                          <a:latin typeface="Cambria Math" panose="02040503050406030204" pitchFamily="18" charset="0"/>
                        </a:rPr>
                        <m:t>𝐌𝟑</m:t>
                      </m:r>
                      <m:r>
                        <a:rPr lang="en-CA" b="1" i="0" smtClean="0">
                          <a:solidFill>
                            <a:schemeClr val="bg1"/>
                          </a:solidFill>
                          <a:latin typeface="Cambria Math" panose="02040503050406030204" pitchFamily="18" charset="0"/>
                        </a:rPr>
                        <m:t>.</m:t>
                      </m:r>
                    </m:oMath>
                  </m:oMathPara>
                </a14:m>
                <a:endParaRPr lang="en-CA" b="1">
                  <a:solidFill>
                    <a:schemeClr val="bg1"/>
                  </a:solidFill>
                  <a:latin typeface="Futura" panose="020B0602020204020303" pitchFamily="34" charset="-79"/>
                  <a:cs typeface="Futura" panose="020B0602020204020303" pitchFamily="34" charset="-79"/>
                </a:endParaRPr>
              </a:p>
              <a:p>
                <a:pPr algn="ctr"/>
                <a:r>
                  <a:rPr lang="en-CA" sz="1800" b="1">
                    <a:solidFill>
                      <a:schemeClr val="bg1"/>
                    </a:solidFill>
                    <a:effectLst/>
                    <a:ea typeface="DengXian" panose="02010600030101010101" pitchFamily="2" charset="-122"/>
                    <a:cs typeface="Times New Roman" panose="02020603050405020304" pitchFamily="18" charset="0"/>
                  </a:rPr>
                  <a:t>          </a:t>
                </a:r>
                <a14:m>
                  <m:oMath xmlns:m="http://schemas.openxmlformats.org/officeDocument/2006/math">
                    <m:r>
                      <a:rPr lang="en-CA" sz="18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𝐩</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𝐯𝐚𝐥𝐮𝐞</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𝐏</m:t>
                    </m:r>
                    <m:d>
                      <m:dPr>
                        <m:ctrlPr>
                          <a:rPr lang="en-CA" b="1" i="1">
                            <a:solidFill>
                              <a:schemeClr val="bg1"/>
                            </a:solidFill>
                            <a:effectLst/>
                            <a:latin typeface="Cambria Math" panose="02040503050406030204" pitchFamily="18" charset="0"/>
                            <a:ea typeface="DengXian" panose="02010600030101010101" pitchFamily="2" charset="-122"/>
                          </a:rPr>
                        </m:ctrlPr>
                      </m:dPr>
                      <m:e>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𝐅</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&gt;</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𝟐𝟑𝟗</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𝟕𝟑𝟔</m:t>
                        </m:r>
                      </m:e>
                    </m:d>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𝟎</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&lt;</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𝛂</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𝟓</m:t>
                    </m:r>
                    <m:r>
                      <a:rPr lang="en-CA" sz="1800" b="1" i="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oMath>
                </a14:m>
                <a:r>
                  <a:rPr lang="en-CA" sz="1800" b="1">
                    <a:solidFill>
                      <a:schemeClr val="bg1"/>
                    </a:solidFill>
                    <a:effectLst/>
                    <a:latin typeface="Futura" panose="020B0602020204020303" pitchFamily="34" charset="-79"/>
                    <a:ea typeface="DengXian" panose="02010600030101010101" pitchFamily="2" charset="-122"/>
                    <a:cs typeface="Futura" panose="020B0602020204020303" pitchFamily="34" charset="-79"/>
                  </a:rPr>
                  <a:t> , </a:t>
                </a:r>
                <a:r>
                  <a:rPr lang="en-CA" b="1">
                    <a:solidFill>
                      <a:schemeClr val="bg1"/>
                    </a:solidFill>
                    <a:latin typeface="Futura" panose="020B0602020204020303" pitchFamily="34" charset="-79"/>
                    <a:cs typeface="Futura" panose="020B0602020204020303" pitchFamily="34" charset="-79"/>
                  </a:rPr>
                  <a:t>where </a:t>
                </a:r>
                <a14:m>
                  <m:oMath xmlns:m="http://schemas.openxmlformats.org/officeDocument/2006/math">
                    <m:r>
                      <a:rPr lang="en-CA" b="1" i="0">
                        <a:solidFill>
                          <a:schemeClr val="bg1"/>
                        </a:solidFill>
                        <a:latin typeface="Cambria Math" panose="02040503050406030204" pitchFamily="18" charset="0"/>
                      </a:rPr>
                      <m:t>𝐅</m:t>
                    </m:r>
                    <m:r>
                      <a:rPr lang="en-CA" b="1" i="0">
                        <a:solidFill>
                          <a:schemeClr val="bg1"/>
                        </a:solidFill>
                        <a:latin typeface="Cambria Math" panose="02040503050406030204" pitchFamily="18" charset="0"/>
                      </a:rPr>
                      <m:t>~</m:t>
                    </m:r>
                    <m:sSub>
                      <m:sSubPr>
                        <m:ctrlPr>
                          <a:rPr lang="en-CA" b="1" i="1">
                            <a:solidFill>
                              <a:schemeClr val="bg1"/>
                            </a:solidFill>
                            <a:latin typeface="Cambria Math" panose="02040503050406030204" pitchFamily="18" charset="0"/>
                          </a:rPr>
                        </m:ctrlPr>
                      </m:sSubPr>
                      <m:e>
                        <m:r>
                          <a:rPr lang="en-CA" b="1" i="0">
                            <a:solidFill>
                              <a:schemeClr val="bg1"/>
                            </a:solidFill>
                            <a:latin typeface="Cambria Math" panose="02040503050406030204" pitchFamily="18" charset="0"/>
                          </a:rPr>
                          <m:t>𝐅</m:t>
                        </m:r>
                      </m:e>
                      <m:sub>
                        <m:r>
                          <a:rPr lang="en-CA" b="1" i="0">
                            <a:solidFill>
                              <a:schemeClr val="bg1"/>
                            </a:solidFill>
                            <a:latin typeface="Cambria Math" panose="02040503050406030204" pitchFamily="18" charset="0"/>
                          </a:rPr>
                          <m:t>𝟏</m:t>
                        </m:r>
                        <m:r>
                          <a:rPr lang="en-CA" b="1" i="0">
                            <a:solidFill>
                              <a:schemeClr val="bg1"/>
                            </a:solidFill>
                            <a:latin typeface="Cambria Math" panose="02040503050406030204" pitchFamily="18" charset="0"/>
                          </a:rPr>
                          <m:t>,</m:t>
                        </m:r>
                        <m:r>
                          <a:rPr lang="en-CA" b="1" i="0">
                            <a:solidFill>
                              <a:schemeClr val="bg1"/>
                            </a:solidFill>
                            <a:latin typeface="Cambria Math" panose="02040503050406030204" pitchFamily="18" charset="0"/>
                          </a:rPr>
                          <m:t>𝟑𝟒𝟔</m:t>
                        </m:r>
                      </m:sub>
                    </m:sSub>
                  </m:oMath>
                </a14:m>
                <a:r>
                  <a:rPr lang="en-CA" b="1">
                    <a:solidFill>
                      <a:schemeClr val="bg1"/>
                    </a:solidFill>
                    <a:effectLst/>
                    <a:latin typeface="Futura" panose="020B0602020204020303" pitchFamily="34" charset="-79"/>
                    <a:cs typeface="Futura" panose="020B0602020204020303" pitchFamily="34" charset="-79"/>
                  </a:rPr>
                  <a:t> </a:t>
                </a:r>
                <a:endParaRPr lang="en-CA" b="1">
                  <a:solidFill>
                    <a:schemeClr val="bg1"/>
                  </a:solidFill>
                  <a:latin typeface="Futura" panose="020B0602020204020303" pitchFamily="34" charset="-79"/>
                  <a:cs typeface="Futura" panose="020B0602020204020303" pitchFamily="34" charset="-79"/>
                </a:endParaRPr>
              </a:p>
              <a:p>
                <a:r>
                  <a:rPr lang="en-CA" b="1">
                    <a:solidFill>
                      <a:schemeClr val="bg1"/>
                    </a:solidFill>
                    <a:effectLst/>
                    <a:latin typeface="Futura" panose="020B0602020204020303" pitchFamily="34" charset="-79"/>
                    <a:cs typeface="Futura" panose="020B0602020204020303" pitchFamily="34" charset="-79"/>
                  </a:rPr>
                  <a:t> </a:t>
                </a:r>
                <a:endParaRPr lang="en-CA" b="1">
                  <a:solidFill>
                    <a:schemeClr val="bg1"/>
                  </a:solidFill>
                  <a:latin typeface="Futura" panose="020B0602020204020303" pitchFamily="34" charset="-79"/>
                  <a:ea typeface="DengXian" panose="02010600030101010101" pitchFamily="2" charset="-122"/>
                  <a:cs typeface="Futura" panose="020B0602020204020303" pitchFamily="34" charset="-79"/>
                </a:endParaRPr>
              </a:p>
              <a:p>
                <a:r>
                  <a:rPr lang="en-CA" b="1">
                    <a:solidFill>
                      <a:schemeClr val="bg1"/>
                    </a:solidFill>
                    <a:latin typeface="Futura" panose="020B0602020204020303" pitchFamily="34" charset="-79"/>
                    <a:ea typeface="DengXian" panose="02010600030101010101" pitchFamily="2" charset="-122"/>
                    <a:cs typeface="Futura" panose="020B0602020204020303" pitchFamily="34" charset="-79"/>
                  </a:rPr>
                  <a:t>Conclusion: model Model 3 is doing a better job than Model 2. </a:t>
                </a:r>
              </a:p>
            </p:txBody>
          </p:sp>
        </mc:Choice>
        <mc:Fallback>
          <p:sp>
            <p:nvSpPr>
              <p:cNvPr id="4" name="TextBox 3">
                <a:extLst>
                  <a:ext uri="{FF2B5EF4-FFF2-40B4-BE49-F238E27FC236}">
                    <a16:creationId xmlns:a16="http://schemas.microsoft.com/office/drawing/2014/main" id="{F30A0D86-92F4-368E-496E-62CFD29E750B}"/>
                  </a:ext>
                </a:extLst>
              </p:cNvPr>
              <p:cNvSpPr txBox="1">
                <a:spLocks noRot="1" noChangeAspect="1" noMove="1" noResize="1" noEditPoints="1" noAdjustHandles="1" noChangeArrowheads="1" noChangeShapeType="1" noTextEdit="1"/>
              </p:cNvSpPr>
              <p:nvPr/>
            </p:nvSpPr>
            <p:spPr>
              <a:xfrm>
                <a:off x="1215736" y="3888090"/>
                <a:ext cx="9221461" cy="2897268"/>
              </a:xfrm>
              <a:prstGeom prst="rect">
                <a:avLst/>
              </a:prstGeom>
              <a:blipFill>
                <a:blip r:embed="rId3"/>
                <a:stretch>
                  <a:fillRect l="-550" t="-1310" b="-2183"/>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FEE0FF34-B2BB-96A1-3ED8-DE71C24E863F}"/>
              </a:ext>
            </a:extLst>
          </p:cNvPr>
          <p:cNvSpPr/>
          <p:nvPr/>
        </p:nvSpPr>
        <p:spPr>
          <a:xfrm>
            <a:off x="627234" y="1183564"/>
            <a:ext cx="10398466" cy="1786347"/>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8B86F00-01FF-2774-7693-3C1C09EF633F}"/>
              </a:ext>
            </a:extLst>
          </p:cNvPr>
          <p:cNvPicPr>
            <a:picLocks noChangeAspect="1"/>
          </p:cNvPicPr>
          <p:nvPr/>
        </p:nvPicPr>
        <p:blipFill>
          <a:blip r:embed="rId4"/>
          <a:stretch>
            <a:fillRect/>
          </a:stretch>
        </p:blipFill>
        <p:spPr>
          <a:xfrm>
            <a:off x="945153" y="1603061"/>
            <a:ext cx="9772433" cy="949618"/>
          </a:xfrm>
          <a:prstGeom prst="rect">
            <a:avLst/>
          </a:prstGeom>
        </p:spPr>
      </p:pic>
      <p:sp>
        <p:nvSpPr>
          <p:cNvPr id="11" name="TextBox 10">
            <a:extLst>
              <a:ext uri="{FF2B5EF4-FFF2-40B4-BE49-F238E27FC236}">
                <a16:creationId xmlns:a16="http://schemas.microsoft.com/office/drawing/2014/main" id="{E03CB53A-5B20-70F5-7A93-5F6F26750CA1}"/>
              </a:ext>
            </a:extLst>
          </p:cNvPr>
          <p:cNvSpPr txBox="1"/>
          <p:nvPr/>
        </p:nvSpPr>
        <p:spPr>
          <a:xfrm>
            <a:off x="1218192" y="3047704"/>
            <a:ext cx="9755595" cy="646331"/>
          </a:xfrm>
          <a:prstGeom prst="rect">
            <a:avLst/>
          </a:prstGeom>
          <a:noFill/>
        </p:spPr>
        <p:txBody>
          <a:bodyPr wrap="square">
            <a:spAutoFit/>
          </a:bodyPr>
          <a:lstStyle/>
          <a:p>
            <a:r>
              <a:rPr lang="en-US" b="1">
                <a:solidFill>
                  <a:schemeClr val="bg1"/>
                </a:solidFill>
                <a:latin typeface="Futura" panose="020B0602020204020303" pitchFamily="34" charset="-79"/>
                <a:ea typeface="DengXian" panose="02010600030101010101" pitchFamily="2" charset="-122"/>
                <a:cs typeface="Times New Roman" panose="02020603050405020304" pitchFamily="18" charset="0"/>
              </a:rPr>
              <a:t>Suggests that even when we penalize the number of parameters, Model 3 performs better than Model 2. </a:t>
            </a:r>
          </a:p>
        </p:txBody>
      </p:sp>
    </p:spTree>
    <p:extLst>
      <p:ext uri="{BB962C8B-B14F-4D97-AF65-F5344CB8AC3E}">
        <p14:creationId xmlns:p14="http://schemas.microsoft.com/office/powerpoint/2010/main" val="257307945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9246"/>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1B20D73-66E4-B6D6-0679-74F2AFE79463}"/>
                  </a:ext>
                </a:extLst>
              </p:cNvPr>
              <p:cNvSpPr txBox="1"/>
              <p:nvPr/>
            </p:nvSpPr>
            <p:spPr>
              <a:xfrm>
                <a:off x="685797" y="660344"/>
                <a:ext cx="11506183" cy="954107"/>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Model </a:t>
                </a:r>
                <a:r>
                  <a:rPr lang="en-CA" sz="2800" b="1" err="1">
                    <a:solidFill>
                      <a:schemeClr val="bg1"/>
                    </a:solidFill>
                    <a:latin typeface="Futura" panose="020B0602020204020303" pitchFamily="34" charset="-79"/>
                    <a:cs typeface="Futura" panose="020B0602020204020303" pitchFamily="34" charset="-79"/>
                  </a:rPr>
                  <a:t>i</a:t>
                </a:r>
                <a:r>
                  <a:rPr lang="en-CA" sz="2800" b="1">
                    <a:solidFill>
                      <a:schemeClr val="bg1"/>
                    </a:solidFill>
                    <a:latin typeface="Futura" panose="020B0602020204020303" pitchFamily="34" charset="-79"/>
                    <a:cs typeface="Futura" panose="020B0602020204020303" pitchFamily="34" charset="-79"/>
                  </a:rPr>
                  <a:t>: Junk bond Index </a:t>
                </a:r>
                <a14:m>
                  <m:oMath xmlns:m="http://schemas.openxmlformats.org/officeDocument/2006/math">
                    <m:sSub>
                      <m:sSubPr>
                        <m:ctrlPr>
                          <a:rPr lang="en-CA" sz="2800" i="1">
                            <a:solidFill>
                              <a:schemeClr val="bg1"/>
                            </a:solidFill>
                            <a:latin typeface="Cambria Math" panose="02040503050406030204" pitchFamily="18" charset="0"/>
                            <a:ea typeface="DengXian" panose="02010600030101010101" pitchFamily="2" charset="-122"/>
                          </a:rPr>
                        </m:ctrlPr>
                      </m:sSubPr>
                      <m:e>
                        <m:r>
                          <a:rPr lang="en-US" sz="2800" i="1">
                            <a:solidFill>
                              <a:schemeClr val="bg1"/>
                            </a:solidFill>
                            <a:latin typeface="Cambria Math" panose="02040503050406030204" pitchFamily="18" charset="0"/>
                            <a:ea typeface="DengXian" panose="02010600030101010101" pitchFamily="2" charset="-122"/>
                          </a:rPr>
                          <m:t>(</m:t>
                        </m:r>
                        <m:r>
                          <a:rPr lang="en-CA"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𝑥</m:t>
                        </m:r>
                      </m:e>
                      <m:sub>
                        <m:r>
                          <a:rPr lang="en-US" sz="2800">
                            <a:solidFill>
                              <a:schemeClr val="bg1"/>
                            </a:solidFill>
                            <a:latin typeface="Cambria Math" panose="02040503050406030204" pitchFamily="18" charset="0"/>
                            <a:ea typeface="DengXian" panose="02010600030101010101" pitchFamily="2" charset="-122"/>
                            <a:cs typeface="Times New Roman" panose="02020603050405020304" pitchFamily="18" charset="0"/>
                          </a:rPr>
                          <m:t>1</m:t>
                        </m:r>
                      </m:sub>
                    </m:sSub>
                    <m:r>
                      <a:rPr lang="en-US"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 </m:t>
                    </m:r>
                  </m:oMath>
                </a14:m>
                <a:r>
                  <a:rPr lang="en-CA" sz="2800" b="1">
                    <a:solidFill>
                      <a:schemeClr val="bg1"/>
                    </a:solidFill>
                    <a:latin typeface="Futura" panose="020B0602020204020303" pitchFamily="34" charset="-79"/>
                    <a:cs typeface="Futura" panose="020B0602020204020303" pitchFamily="34" charset="-79"/>
                  </a:rPr>
                  <a:t>+ Interaction Term</a:t>
                </a:r>
                <a14:m>
                  <m:oMath xmlns:m="http://schemas.openxmlformats.org/officeDocument/2006/math">
                    <m:sSub>
                      <m:sSubPr>
                        <m:ctrlPr>
                          <a:rPr lang="en-CA" sz="2800" i="1">
                            <a:solidFill>
                              <a:schemeClr val="bg1"/>
                            </a:solidFill>
                            <a:latin typeface="Cambria Math" panose="02040503050406030204" pitchFamily="18" charset="0"/>
                            <a:ea typeface="DengXian" panose="02010600030101010101" pitchFamily="2" charset="-122"/>
                          </a:rPr>
                        </m:ctrlPr>
                      </m:sSubPr>
                      <m:e>
                        <m:r>
                          <a:rPr lang="en-US" sz="2800" i="1">
                            <a:solidFill>
                              <a:schemeClr val="bg1"/>
                            </a:solidFill>
                            <a:latin typeface="Cambria Math" panose="02040503050406030204" pitchFamily="18" charset="0"/>
                            <a:ea typeface="DengXian" panose="02010600030101010101" pitchFamily="2" charset="-122"/>
                          </a:rPr>
                          <m:t>(</m:t>
                        </m:r>
                        <m:r>
                          <a:rPr lang="en-CA"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𝑥</m:t>
                        </m:r>
                      </m:e>
                      <m:sub>
                        <m:r>
                          <m:rPr>
                            <m:sty m:val="p"/>
                          </m:rPr>
                          <a:rPr lang="en-US" sz="2800" b="0"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tech</m:t>
                        </m:r>
                        <m:r>
                          <a:rPr lang="en-US" sz="2800" b="0"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 </m:t>
                        </m:r>
                        <m:r>
                          <m:rPr>
                            <m:sty m:val="p"/>
                          </m:rPr>
                          <a:rPr lang="en-US" sz="2800" b="0"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level</m:t>
                        </m:r>
                      </m:sub>
                    </m:sSub>
                    <m:r>
                      <a:rPr lang="en-US"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 </m:t>
                    </m:r>
                  </m:oMath>
                </a14:m>
                <a:endParaRPr lang="en-CA" sz="2800" b="1">
                  <a:solidFill>
                    <a:schemeClr val="bg1"/>
                  </a:solidFill>
                  <a:latin typeface="Futura" panose="020B0602020204020303" pitchFamily="34" charset="-79"/>
                  <a:cs typeface="Futura" panose="020B0602020204020303" pitchFamily="34" charset="-79"/>
                </a:endParaRPr>
              </a:p>
              <a:p>
                <a:r>
                  <a:rPr lang="en-CA" sz="2800" b="1">
                    <a:solidFill>
                      <a:schemeClr val="bg1"/>
                    </a:solidFill>
                    <a:latin typeface="Futura" panose="020B0602020204020303" pitchFamily="34" charset="-79"/>
                    <a:cs typeface="Futura" panose="020B0602020204020303" pitchFamily="34" charset="-79"/>
                  </a:rPr>
                  <a:t>categorical tech level variate </a:t>
                </a:r>
                <a:endParaRPr lang="en-CA" sz="2800" b="1" u="none" strike="noStrike">
                  <a:solidFill>
                    <a:schemeClr val="bg1"/>
                  </a:solidFill>
                  <a:effectLst/>
                  <a:latin typeface="Futura" panose="020B0602020204020303" pitchFamily="34" charset="-79"/>
                  <a:cs typeface="Futura" panose="020B0602020204020303" pitchFamily="34" charset="-79"/>
                </a:endParaRPr>
              </a:p>
            </p:txBody>
          </p:sp>
        </mc:Choice>
        <mc:Fallback>
          <p:sp>
            <p:nvSpPr>
              <p:cNvPr id="5" name="TextBox 4">
                <a:extLst>
                  <a:ext uri="{FF2B5EF4-FFF2-40B4-BE49-F238E27FC236}">
                    <a16:creationId xmlns:a16="http://schemas.microsoft.com/office/drawing/2014/main" id="{91B20D73-66E4-B6D6-0679-74F2AFE79463}"/>
                  </a:ext>
                </a:extLst>
              </p:cNvPr>
              <p:cNvSpPr txBox="1">
                <a:spLocks noRot="1" noChangeAspect="1" noMove="1" noResize="1" noEditPoints="1" noAdjustHandles="1" noChangeArrowheads="1" noChangeShapeType="1" noTextEdit="1"/>
              </p:cNvSpPr>
              <p:nvPr/>
            </p:nvSpPr>
            <p:spPr>
              <a:xfrm>
                <a:off x="685797" y="660344"/>
                <a:ext cx="11506183" cy="954107"/>
              </a:xfrm>
              <a:prstGeom prst="rect">
                <a:avLst/>
              </a:prstGeom>
              <a:blipFill>
                <a:blip r:embed="rId3"/>
                <a:stretch>
                  <a:fillRect l="-991" t="-5195" b="-1558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AE07C0E-5731-49DD-DEA6-7633B03253F6}"/>
                  </a:ext>
                </a:extLst>
              </p:cNvPr>
              <p:cNvSpPr txBox="1"/>
              <p:nvPr/>
            </p:nvSpPr>
            <p:spPr>
              <a:xfrm>
                <a:off x="6507676" y="2435465"/>
                <a:ext cx="5085408" cy="2451697"/>
              </a:xfrm>
              <a:prstGeom prst="rect">
                <a:avLst/>
              </a:prstGeom>
              <a:noFill/>
            </p:spPr>
            <p:txBody>
              <a:bodyPr wrap="square" rtlCol="0">
                <a:spAutoFit/>
              </a:bodyPr>
              <a:lstStyle/>
              <a:p>
                <a:pPr>
                  <a:lnSpc>
                    <a:spcPct val="150000"/>
                  </a:lnSpc>
                </a:pPr>
                <a:r>
                  <a:rPr lang="en-CA" sz="2000" b="1">
                    <a:solidFill>
                      <a:schemeClr val="bg1"/>
                    </a:solidFill>
                    <a:latin typeface="Futura" panose="020B0602020204020303" pitchFamily="34" charset="-79"/>
                    <a:ea typeface="DengXian" panose="02010600030101010101" pitchFamily="2" charset="-122"/>
                    <a:cs typeface="Futura" panose="020B0602020204020303" pitchFamily="34" charset="-79"/>
                  </a:rPr>
                  <a:t>I</a:t>
                </a:r>
                <a:r>
                  <a:rPr lang="en-CA" sz="2000" b="1">
                    <a:solidFill>
                      <a:schemeClr val="bg1"/>
                    </a:solidFill>
                    <a:effectLst/>
                    <a:latin typeface="Futura" panose="020B0602020204020303" pitchFamily="34" charset="-79"/>
                    <a:ea typeface="DengXian" panose="02010600030101010101" pitchFamily="2" charset="-122"/>
                    <a:cs typeface="Futura" panose="020B0602020204020303" pitchFamily="34" charset="-79"/>
                  </a:rPr>
                  <a:t>nteraction effect</a:t>
                </a:r>
                <a:r>
                  <a:rPr lang="en-CA" sz="2000" b="1">
                    <a:solidFill>
                      <a:schemeClr val="bg1"/>
                    </a:solidFill>
                    <a:effectLst/>
                    <a:latin typeface="Futura" panose="020B0602020204020303" pitchFamily="34" charset="-79"/>
                    <a:cs typeface="Futura" panose="020B0602020204020303" pitchFamily="34" charset="-79"/>
                  </a:rPr>
                  <a:t> exist</a:t>
                </a:r>
                <a:endParaRPr lang="en-CA" sz="2000" b="1">
                  <a:solidFill>
                    <a:schemeClr val="bg1"/>
                  </a:solidFill>
                  <a:latin typeface="Futura" panose="020B0602020204020303" pitchFamily="34" charset="-79"/>
                  <a:cs typeface="Futura" panose="020B0602020204020303" pitchFamily="34" charset="-79"/>
                </a:endParaRPr>
              </a:p>
              <a:p>
                <a:pPr>
                  <a:lnSpc>
                    <a:spcPct val="150000"/>
                  </a:lnSpc>
                </a:pPr>
                <a:r>
                  <a:rPr lang="en-CA" sz="2000" b="1">
                    <a:solidFill>
                      <a:schemeClr val="bg1"/>
                    </a:solidFill>
                    <a:latin typeface="Futura" panose="020B0602020204020303" pitchFamily="34" charset="-79"/>
                    <a:cs typeface="Futura" panose="020B0602020204020303" pitchFamily="34" charset="-79"/>
                  </a:rPr>
                  <a:t>Main effect exist: junk bonds index and tech level are significant to the model through R output summary</a:t>
                </a:r>
              </a:p>
              <a:p>
                <a:pPr>
                  <a:lnSpc>
                    <a:spcPct val="150000"/>
                  </a:lnSpc>
                </a:pPr>
                <a:r>
                  <a:rPr lang="en-CA" sz="2000" b="1">
                    <a:solidFill>
                      <a:schemeClr val="bg1"/>
                    </a:solidFill>
                    <a:latin typeface="Futura" panose="020B0602020204020303" pitchFamily="34" charset="-79"/>
                    <a:cs typeface="Futura" panose="020B0602020204020303" pitchFamily="34" charset="-79"/>
                  </a:rPr>
                  <a:t> </a:t>
                </a:r>
                <a14:m>
                  <m:oMath xmlns:m="http://schemas.openxmlformats.org/officeDocument/2006/math">
                    <m:sSubSup>
                      <m:sSubSupPr>
                        <m:ctrlPr>
                          <a:rPr lang="en-CA" sz="2000" b="1" i="1" smtClean="0">
                            <a:solidFill>
                              <a:schemeClr val="bg1"/>
                            </a:solidFill>
                            <a:effectLst/>
                            <a:latin typeface="Cambria Math" panose="02040503050406030204" pitchFamily="18" charset="0"/>
                            <a:ea typeface="DengXian" panose="02010600030101010101" pitchFamily="2" charset="-122"/>
                          </a:rPr>
                        </m:ctrlPr>
                      </m:sSubSupPr>
                      <m:e>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𝐑</m:t>
                        </m:r>
                      </m:e>
                      <m:sub>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𝐚𝐝𝐣</m:t>
                        </m:r>
                      </m:sub>
                      <m:sup>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𝟐</m:t>
                        </m:r>
                      </m:sup>
                    </m:sSubSup>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𝟎</m:t>
                    </m:r>
                    <m:r>
                      <a:rPr lang="en-CA"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US" sz="2000" b="1" i="0"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𝟖𝟖𝟒𝟓</m:t>
                    </m:r>
                  </m:oMath>
                </a14:m>
                <a:endParaRPr lang="en-US" sz="2000" b="1">
                  <a:solidFill>
                    <a:schemeClr val="bg1"/>
                  </a:solidFill>
                  <a:latin typeface="Futura" panose="020B0602020204020303" pitchFamily="34" charset="-79"/>
                  <a:cs typeface="Futura" panose="020B0602020204020303" pitchFamily="34" charset="-79"/>
                </a:endParaRPr>
              </a:p>
            </p:txBody>
          </p:sp>
        </mc:Choice>
        <mc:Fallback>
          <p:sp>
            <p:nvSpPr>
              <p:cNvPr id="7" name="TextBox 6">
                <a:extLst>
                  <a:ext uri="{FF2B5EF4-FFF2-40B4-BE49-F238E27FC236}">
                    <a16:creationId xmlns:a16="http://schemas.microsoft.com/office/drawing/2014/main" id="{0AE07C0E-5731-49DD-DEA6-7633B03253F6}"/>
                  </a:ext>
                </a:extLst>
              </p:cNvPr>
              <p:cNvSpPr txBox="1">
                <a:spLocks noRot="1" noChangeAspect="1" noMove="1" noResize="1" noEditPoints="1" noAdjustHandles="1" noChangeArrowheads="1" noChangeShapeType="1" noTextEdit="1"/>
              </p:cNvSpPr>
              <p:nvPr/>
            </p:nvSpPr>
            <p:spPr>
              <a:xfrm>
                <a:off x="6507676" y="2435465"/>
                <a:ext cx="5085408" cy="2451697"/>
              </a:xfrm>
              <a:prstGeom prst="rect">
                <a:avLst/>
              </a:prstGeom>
              <a:blipFill>
                <a:blip r:embed="rId4"/>
                <a:stretch>
                  <a:fillRect l="-1247" r="-1247" b="-51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46D4A52-FAAC-0570-4B63-2CB59CA880EB}"/>
                  </a:ext>
                </a:extLst>
              </p:cNvPr>
              <p:cNvSpPr txBox="1"/>
              <p:nvPr/>
            </p:nvSpPr>
            <p:spPr>
              <a:xfrm>
                <a:off x="1433157" y="1729909"/>
                <a:ext cx="8848436" cy="590098"/>
              </a:xfrm>
              <a:prstGeom prst="rect">
                <a:avLst/>
              </a:prstGeom>
              <a:noFill/>
            </p:spPr>
            <p:txBody>
              <a:bodyPr wrap="square" rtlCol="0">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CA" sz="2400" i="1" smtClean="0">
                          <a:solidFill>
                            <a:schemeClr val="bg1"/>
                          </a:solidFill>
                          <a:latin typeface="Cambria Math" panose="02040503050406030204" pitchFamily="18" charset="0"/>
                        </a:rPr>
                        <m:t>𝑦</m:t>
                      </m:r>
                      <m:r>
                        <a:rPr lang="en-CA" sz="2400" i="1" smtClean="0">
                          <a:solidFill>
                            <a:schemeClr val="bg1"/>
                          </a:solidFill>
                          <a:latin typeface="Cambria Math" panose="02040503050406030204" pitchFamily="18" charset="0"/>
                        </a:rPr>
                        <m:t>=</m:t>
                      </m:r>
                      <m:sSub>
                        <m:sSubPr>
                          <m:ctrlPr>
                            <a:rPr lang="en-CA" sz="2400" i="1">
                              <a:solidFill>
                                <a:schemeClr val="bg1"/>
                              </a:solidFill>
                              <a:latin typeface="Cambria Math" panose="02040503050406030204" pitchFamily="18" charset="0"/>
                            </a:rPr>
                          </m:ctrlPr>
                        </m:sSubPr>
                        <m:e>
                          <m:r>
                            <a:rPr lang="en-CA" sz="2400" i="1">
                              <a:solidFill>
                                <a:schemeClr val="bg1"/>
                              </a:solidFill>
                              <a:latin typeface="Cambria Math" panose="02040503050406030204" pitchFamily="18" charset="0"/>
                            </a:rPr>
                            <m:t>𝛽</m:t>
                          </m:r>
                        </m:e>
                        <m:sub>
                          <m:r>
                            <a:rPr lang="en-CA" sz="2400" i="1">
                              <a:solidFill>
                                <a:schemeClr val="bg1"/>
                              </a:solidFill>
                              <a:latin typeface="Cambria Math" panose="02040503050406030204" pitchFamily="18" charset="0"/>
                            </a:rPr>
                            <m:t>0</m:t>
                          </m:r>
                        </m:sub>
                      </m:sSub>
                      <m:r>
                        <a:rPr lang="en-CA" sz="2400" i="1">
                          <a:solidFill>
                            <a:schemeClr val="bg1"/>
                          </a:solidFill>
                          <a:latin typeface="Cambria Math" panose="02040503050406030204" pitchFamily="18" charset="0"/>
                        </a:rPr>
                        <m:t>+</m:t>
                      </m:r>
                      <m:sSub>
                        <m:sSubPr>
                          <m:ctrlPr>
                            <a:rPr lang="en-CA" sz="2400" i="1">
                              <a:solidFill>
                                <a:schemeClr val="bg1"/>
                              </a:solidFill>
                              <a:latin typeface="Cambria Math" panose="02040503050406030204" pitchFamily="18" charset="0"/>
                            </a:rPr>
                          </m:ctrlPr>
                        </m:sSubPr>
                        <m:e>
                          <m:r>
                            <a:rPr lang="en-CA" sz="2400" i="1">
                              <a:solidFill>
                                <a:schemeClr val="bg1"/>
                              </a:solidFill>
                              <a:latin typeface="Cambria Math" panose="02040503050406030204" pitchFamily="18" charset="0"/>
                            </a:rPr>
                            <m:t>𝛽</m:t>
                          </m:r>
                        </m:e>
                        <m:sub>
                          <m:r>
                            <a:rPr lang="en-CA" sz="2400" i="1">
                              <a:solidFill>
                                <a:schemeClr val="bg1"/>
                              </a:solidFill>
                              <a:latin typeface="Cambria Math" panose="02040503050406030204" pitchFamily="18" charset="0"/>
                            </a:rPr>
                            <m:t>1</m:t>
                          </m:r>
                        </m:sub>
                      </m:sSub>
                      <m:sSub>
                        <m:sSubPr>
                          <m:ctrlPr>
                            <a:rPr lang="en-CA" sz="2400" i="1">
                              <a:solidFill>
                                <a:schemeClr val="bg1"/>
                              </a:solidFill>
                              <a:latin typeface="Cambria Math" panose="02040503050406030204" pitchFamily="18" charset="0"/>
                            </a:rPr>
                          </m:ctrlPr>
                        </m:sSubPr>
                        <m:e>
                          <m:r>
                            <a:rPr lang="en-CA" sz="2400" i="1">
                              <a:solidFill>
                                <a:schemeClr val="bg1"/>
                              </a:solidFill>
                              <a:latin typeface="Cambria Math" panose="02040503050406030204" pitchFamily="18" charset="0"/>
                            </a:rPr>
                            <m:t>𝑥</m:t>
                          </m:r>
                        </m:e>
                        <m:sub>
                          <m:r>
                            <a:rPr lang="en-CA" sz="2400">
                              <a:solidFill>
                                <a:schemeClr val="bg1"/>
                              </a:solidFill>
                              <a:latin typeface="Cambria Math" panose="02040503050406030204" pitchFamily="18" charset="0"/>
                            </a:rPr>
                            <m:t>1</m:t>
                          </m:r>
                        </m:sub>
                      </m:sSub>
                      <m:r>
                        <a:rPr lang="en-CA" sz="2400" i="1">
                          <a:solidFill>
                            <a:schemeClr val="bg1"/>
                          </a:solidFill>
                          <a:latin typeface="Cambria Math" panose="02040503050406030204" pitchFamily="18" charset="0"/>
                        </a:rPr>
                        <m:t>+</m:t>
                      </m:r>
                      <m:sSub>
                        <m:sSubPr>
                          <m:ctrlPr>
                            <a:rPr lang="en-CA" sz="2400" i="1">
                              <a:solidFill>
                                <a:schemeClr val="bg1"/>
                              </a:solidFill>
                              <a:latin typeface="Cambria Math" panose="02040503050406030204" pitchFamily="18" charset="0"/>
                            </a:rPr>
                          </m:ctrlPr>
                        </m:sSubPr>
                        <m:e>
                          <m:r>
                            <a:rPr lang="en-CA" sz="2400" i="1">
                              <a:solidFill>
                                <a:schemeClr val="bg1"/>
                              </a:solidFill>
                              <a:latin typeface="Cambria Math" panose="02040503050406030204" pitchFamily="18" charset="0"/>
                            </a:rPr>
                            <m:t>𝛽</m:t>
                          </m:r>
                        </m:e>
                        <m:sub>
                          <m:r>
                            <a:rPr lang="en-CA" sz="2400" i="1">
                              <a:solidFill>
                                <a:schemeClr val="bg1"/>
                              </a:solidFill>
                              <a:latin typeface="Cambria Math" panose="02040503050406030204" pitchFamily="18" charset="0"/>
                            </a:rPr>
                            <m:t>2</m:t>
                          </m:r>
                        </m:sub>
                      </m:sSub>
                      <m:sSub>
                        <m:sSubPr>
                          <m:ctrlPr>
                            <a:rPr lang="en-CA" sz="2400" i="1">
                              <a:solidFill>
                                <a:schemeClr val="bg1"/>
                              </a:solidFill>
                              <a:latin typeface="Cambria Math" panose="02040503050406030204" pitchFamily="18" charset="0"/>
                            </a:rPr>
                          </m:ctrlPr>
                        </m:sSubPr>
                        <m:e>
                          <m:r>
                            <a:rPr lang="en-CA" sz="2400" i="1">
                              <a:solidFill>
                                <a:schemeClr val="bg1"/>
                              </a:solidFill>
                              <a:latin typeface="Cambria Math" panose="02040503050406030204" pitchFamily="18" charset="0"/>
                            </a:rPr>
                            <m:t>𝑥</m:t>
                          </m:r>
                        </m:e>
                        <m:sub>
                          <m:r>
                            <m:rPr>
                              <m:sty m:val="p"/>
                            </m:rPr>
                            <a:rPr lang="en-CA" sz="2400">
                              <a:solidFill>
                                <a:schemeClr val="bg1"/>
                              </a:solidFill>
                              <a:latin typeface="Cambria Math" panose="02040503050406030204" pitchFamily="18" charset="0"/>
                            </a:rPr>
                            <m:t>tech</m:t>
                          </m:r>
                          <m:r>
                            <a:rPr lang="en-CA" sz="2400">
                              <a:solidFill>
                                <a:schemeClr val="bg1"/>
                              </a:solidFill>
                              <a:latin typeface="Cambria Math" panose="02040503050406030204" pitchFamily="18" charset="0"/>
                            </a:rPr>
                            <m:t> </m:t>
                          </m:r>
                          <m:r>
                            <m:rPr>
                              <m:sty m:val="p"/>
                            </m:rPr>
                            <a:rPr lang="en-CA" sz="2400">
                              <a:solidFill>
                                <a:schemeClr val="bg1"/>
                              </a:solidFill>
                              <a:latin typeface="Cambria Math" panose="02040503050406030204" pitchFamily="18" charset="0"/>
                            </a:rPr>
                            <m:t>level</m:t>
                          </m:r>
                        </m:sub>
                      </m:sSub>
                      <m:r>
                        <a:rPr lang="en-CA" sz="2400">
                          <a:solidFill>
                            <a:schemeClr val="bg1"/>
                          </a:solidFill>
                          <a:latin typeface="Cambria Math" panose="02040503050406030204" pitchFamily="18" charset="0"/>
                        </a:rPr>
                        <m:t>+</m:t>
                      </m:r>
                      <m:sSub>
                        <m:sSubPr>
                          <m:ctrlPr>
                            <a:rPr lang="en-CA" sz="2400" i="1">
                              <a:solidFill>
                                <a:schemeClr val="bg1"/>
                              </a:solidFill>
                              <a:latin typeface="Cambria Math" panose="02040503050406030204" pitchFamily="18" charset="0"/>
                            </a:rPr>
                          </m:ctrlPr>
                        </m:sSubPr>
                        <m:e>
                          <m:r>
                            <m:rPr>
                              <m:sty m:val="p"/>
                            </m:rPr>
                            <a:rPr lang="en-CA" sz="2400">
                              <a:solidFill>
                                <a:schemeClr val="bg1"/>
                              </a:solidFill>
                              <a:latin typeface="Cambria Math" panose="02040503050406030204" pitchFamily="18" charset="0"/>
                            </a:rPr>
                            <m:t>β</m:t>
                          </m:r>
                        </m:e>
                        <m:sub>
                          <m:r>
                            <a:rPr lang="en-CA" sz="2400">
                              <a:solidFill>
                                <a:schemeClr val="bg1"/>
                              </a:solidFill>
                              <a:latin typeface="Cambria Math" panose="02040503050406030204" pitchFamily="18" charset="0"/>
                            </a:rPr>
                            <m:t>3</m:t>
                          </m:r>
                        </m:sub>
                      </m:sSub>
                      <m:sSub>
                        <m:sSubPr>
                          <m:ctrlPr>
                            <a:rPr lang="en-CA" sz="2400" i="1">
                              <a:solidFill>
                                <a:schemeClr val="bg1"/>
                              </a:solidFill>
                              <a:latin typeface="Cambria Math" panose="02040503050406030204" pitchFamily="18" charset="0"/>
                            </a:rPr>
                          </m:ctrlPr>
                        </m:sSubPr>
                        <m:e>
                          <m:r>
                            <a:rPr lang="en-CA" sz="2400" i="1">
                              <a:solidFill>
                                <a:schemeClr val="bg1"/>
                              </a:solidFill>
                              <a:latin typeface="Cambria Math" panose="02040503050406030204" pitchFamily="18" charset="0"/>
                            </a:rPr>
                            <m:t>𝑥</m:t>
                          </m:r>
                        </m:e>
                        <m:sub>
                          <m:r>
                            <a:rPr lang="en-CA" sz="2400">
                              <a:solidFill>
                                <a:schemeClr val="bg1"/>
                              </a:solidFill>
                              <a:latin typeface="Cambria Math" panose="02040503050406030204" pitchFamily="18" charset="0"/>
                            </a:rPr>
                            <m:t>1</m:t>
                          </m:r>
                        </m:sub>
                      </m:sSub>
                      <m:sSub>
                        <m:sSubPr>
                          <m:ctrlPr>
                            <a:rPr lang="en-CA" sz="2400" i="1">
                              <a:solidFill>
                                <a:schemeClr val="bg1"/>
                              </a:solidFill>
                              <a:latin typeface="Cambria Math" panose="02040503050406030204" pitchFamily="18" charset="0"/>
                            </a:rPr>
                          </m:ctrlPr>
                        </m:sSubPr>
                        <m:e>
                          <m:r>
                            <a:rPr lang="en-CA" sz="2400" i="1">
                              <a:solidFill>
                                <a:schemeClr val="bg1"/>
                              </a:solidFill>
                              <a:latin typeface="Cambria Math" panose="02040503050406030204" pitchFamily="18" charset="0"/>
                            </a:rPr>
                            <m:t>𝑥</m:t>
                          </m:r>
                        </m:e>
                        <m:sub>
                          <m:r>
                            <m:rPr>
                              <m:sty m:val="p"/>
                            </m:rPr>
                            <a:rPr lang="en-CA" sz="2400">
                              <a:solidFill>
                                <a:schemeClr val="bg1"/>
                              </a:solidFill>
                              <a:latin typeface="Cambria Math" panose="02040503050406030204" pitchFamily="18" charset="0"/>
                            </a:rPr>
                            <m:t>tech</m:t>
                          </m:r>
                          <m:r>
                            <a:rPr lang="en-CA" sz="2400">
                              <a:solidFill>
                                <a:schemeClr val="bg1"/>
                              </a:solidFill>
                              <a:latin typeface="Cambria Math" panose="02040503050406030204" pitchFamily="18" charset="0"/>
                            </a:rPr>
                            <m:t> </m:t>
                          </m:r>
                          <m:r>
                            <m:rPr>
                              <m:sty m:val="p"/>
                            </m:rPr>
                            <a:rPr lang="en-CA" sz="2400">
                              <a:solidFill>
                                <a:schemeClr val="bg1"/>
                              </a:solidFill>
                              <a:latin typeface="Cambria Math" panose="02040503050406030204" pitchFamily="18" charset="0"/>
                            </a:rPr>
                            <m:t>level</m:t>
                          </m:r>
                        </m:sub>
                      </m:sSub>
                      <m:r>
                        <a:rPr lang="en-CA" sz="2400" i="1">
                          <a:solidFill>
                            <a:schemeClr val="bg1"/>
                          </a:solidFill>
                          <a:latin typeface="Cambria Math" panose="02040503050406030204" pitchFamily="18" charset="0"/>
                        </a:rPr>
                        <m:t>+</m:t>
                      </m:r>
                      <m:r>
                        <a:rPr lang="en-CA" sz="2400" i="1">
                          <a:solidFill>
                            <a:schemeClr val="bg1"/>
                          </a:solidFill>
                          <a:latin typeface="Cambria Math" panose="02040503050406030204" pitchFamily="18" charset="0"/>
                        </a:rPr>
                        <m:t>𝜖</m:t>
                      </m:r>
                    </m:oMath>
                  </m:oMathPara>
                </a14:m>
                <a:endParaRPr lang="en-CA" sz="2400" kern="100">
                  <a:solidFill>
                    <a:schemeClr val="bg1"/>
                  </a:solidFill>
                  <a:effectLst/>
                  <a:latin typeface="Aptos" panose="020B0004020202020204" pitchFamily="34" charset="0"/>
                  <a:ea typeface="SimSun" panose="02010600030101010101" pitchFamily="2" charset="-122"/>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746D4A52-FAAC-0570-4B63-2CB59CA880EB}"/>
                  </a:ext>
                </a:extLst>
              </p:cNvPr>
              <p:cNvSpPr txBox="1">
                <a:spLocks noRot="1" noChangeAspect="1" noMove="1" noResize="1" noEditPoints="1" noAdjustHandles="1" noChangeArrowheads="1" noChangeShapeType="1" noTextEdit="1"/>
              </p:cNvSpPr>
              <p:nvPr/>
            </p:nvSpPr>
            <p:spPr>
              <a:xfrm>
                <a:off x="1433157" y="1729909"/>
                <a:ext cx="8848436" cy="590098"/>
              </a:xfrm>
              <a:prstGeom prst="rect">
                <a:avLst/>
              </a:prstGeom>
              <a:blipFill>
                <a:blip r:embed="rId5"/>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948AB46E-1396-188E-251A-7041BF8A8B8A}"/>
              </a:ext>
            </a:extLst>
          </p:cNvPr>
          <p:cNvSpPr/>
          <p:nvPr/>
        </p:nvSpPr>
        <p:spPr>
          <a:xfrm>
            <a:off x="341144" y="2320007"/>
            <a:ext cx="5825388" cy="3877649"/>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hart of a graph&#10;&#10;Description automatically generated with medium confidence">
            <a:extLst>
              <a:ext uri="{FF2B5EF4-FFF2-40B4-BE49-F238E27FC236}">
                <a16:creationId xmlns:a16="http://schemas.microsoft.com/office/drawing/2014/main" id="{7440791F-485F-9E40-6B29-292E41249281}"/>
              </a:ext>
            </a:extLst>
          </p:cNvPr>
          <p:cNvPicPr>
            <a:picLocks noChangeAspect="1"/>
          </p:cNvPicPr>
          <p:nvPr/>
        </p:nvPicPr>
        <p:blipFill>
          <a:blip r:embed="rId6"/>
          <a:stretch>
            <a:fillRect/>
          </a:stretch>
        </p:blipFill>
        <p:spPr>
          <a:xfrm>
            <a:off x="863603" y="2724409"/>
            <a:ext cx="4809837" cy="3032869"/>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51A9BFFD-9952-CE7B-E90A-17D03C586123}"/>
                  </a:ext>
                </a:extLst>
              </p:cNvPr>
              <p:cNvSpPr txBox="1"/>
              <p:nvPr/>
            </p:nvSpPr>
            <p:spPr>
              <a:xfrm>
                <a:off x="5580680" y="5152139"/>
                <a:ext cx="5674249" cy="14471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mtClean="0">
                          <a:solidFill>
                            <a:schemeClr val="bg1"/>
                          </a:solidFill>
                          <a:latin typeface="Cambria Math" panose="02040503050406030204" pitchFamily="18" charset="0"/>
                        </a:rPr>
                        <m:t>⟹</m:t>
                      </m:r>
                      <m:d>
                        <m:dPr>
                          <m:begChr m:val="{"/>
                          <m:endChr m:val=""/>
                          <m:ctrlPr>
                            <a:rPr lang="en-US" i="1">
                              <a:solidFill>
                                <a:schemeClr val="bg1"/>
                              </a:solidFill>
                              <a:latin typeface="Cambria Math" panose="02040503050406030204" pitchFamily="18" charset="0"/>
                            </a:rPr>
                          </m:ctrlPr>
                        </m:dPr>
                        <m:e>
                          <m:eqArr>
                            <m:eqArrPr>
                              <m:ctrlPr>
                                <a:rPr lang="en-US" i="1">
                                  <a:solidFill>
                                    <a:schemeClr val="bg1"/>
                                  </a:solidFill>
                                  <a:latin typeface="Cambria Math" panose="02040503050406030204" pitchFamily="18" charset="0"/>
                                </a:rPr>
                              </m:ctrlPr>
                            </m:eqArrPr>
                            <m:e>
                              <m:r>
                                <a:rPr lang="en-US" i="0">
                                  <a:solidFill>
                                    <a:schemeClr val="bg1"/>
                                  </a:solidFill>
                                  <a:latin typeface="Cambria Math" panose="02040503050406030204" pitchFamily="18" charset="0"/>
                                </a:rPr>
                                <m:t>&amp;</m:t>
                              </m:r>
                              <m:f>
                                <m:fPr>
                                  <m:ctrlPr>
                                    <a:rPr lang="en-US" i="1">
                                      <a:solidFill>
                                        <a:schemeClr val="bg1"/>
                                      </a:solidFill>
                                      <a:latin typeface="Cambria Math" panose="02040503050406030204" pitchFamily="18" charset="0"/>
                                    </a:rPr>
                                  </m:ctrlPr>
                                </m:fPr>
                                <m:num>
                                  <m:r>
                                    <a:rPr lang="en-US" i="0">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𝑦</m:t>
                                  </m:r>
                                </m:num>
                                <m:den>
                                  <m:r>
                                    <a:rPr lang="en-US" i="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𝑥</m:t>
                                      </m:r>
                                    </m:e>
                                    <m:sub>
                                      <m:r>
                                        <a:rPr lang="en-US" i="0">
                                          <a:solidFill>
                                            <a:schemeClr val="bg1"/>
                                          </a:solidFill>
                                          <a:latin typeface="Cambria Math" panose="02040503050406030204" pitchFamily="18" charset="0"/>
                                        </a:rPr>
                                        <m:t>1</m:t>
                                      </m:r>
                                    </m:sub>
                                  </m:sSub>
                                </m:den>
                              </m:f>
                              <m:r>
                                <a:rPr lang="en-US" i="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𝛽</m:t>
                                  </m:r>
                                </m:e>
                                <m:sub>
                                  <m:r>
                                    <a:rPr lang="en-US" i="0">
                                      <a:solidFill>
                                        <a:schemeClr val="bg1"/>
                                      </a:solidFill>
                                      <a:latin typeface="Cambria Math" panose="02040503050406030204" pitchFamily="18" charset="0"/>
                                    </a:rPr>
                                    <m:t>1</m:t>
                                  </m:r>
                                </m:sub>
                              </m:sSub>
                              <m:r>
                                <a:rPr lang="en-US" i="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𝛽</m:t>
                                  </m:r>
                                </m:e>
                                <m:sub>
                                  <m:r>
                                    <a:rPr lang="en-US" i="0">
                                      <a:solidFill>
                                        <a:schemeClr val="bg1"/>
                                      </a:solidFill>
                                      <a:latin typeface="Cambria Math" panose="02040503050406030204" pitchFamily="18" charset="0"/>
                                    </a:rPr>
                                    <m:t>3</m:t>
                                  </m:r>
                                </m:sub>
                              </m:sSub>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𝑥</m:t>
                                  </m:r>
                                </m:e>
                                <m:sub>
                                  <m:r>
                                    <m:rPr>
                                      <m:sty m:val="p"/>
                                    </m:rPr>
                                    <a:rPr lang="en-US" i="0">
                                      <a:solidFill>
                                        <a:schemeClr val="bg1"/>
                                      </a:solidFill>
                                      <a:latin typeface="Cambria Math" panose="02040503050406030204" pitchFamily="18" charset="0"/>
                                    </a:rPr>
                                    <m:t>tech</m:t>
                                  </m:r>
                                  <m:r>
                                    <a:rPr lang="en-US" i="0">
                                      <a:solidFill>
                                        <a:schemeClr val="bg1"/>
                                      </a:solidFill>
                                      <a:latin typeface="Cambria Math" panose="02040503050406030204" pitchFamily="18" charset="0"/>
                                    </a:rPr>
                                    <m:t> </m:t>
                                  </m:r>
                                  <m:r>
                                    <m:rPr>
                                      <m:sty m:val="p"/>
                                    </m:rPr>
                                    <a:rPr lang="en-US" i="0">
                                      <a:solidFill>
                                        <a:schemeClr val="bg1"/>
                                      </a:solidFill>
                                      <a:latin typeface="Cambria Math" panose="02040503050406030204" pitchFamily="18" charset="0"/>
                                    </a:rPr>
                                    <m:t>level</m:t>
                                  </m:r>
                                </m:sub>
                              </m:sSub>
                            </m:e>
                            <m:e>
                              <m:r>
                                <a:rPr lang="en-US" i="0">
                                  <a:solidFill>
                                    <a:schemeClr val="bg1"/>
                                  </a:solidFill>
                                  <a:latin typeface="Cambria Math" panose="02040503050406030204" pitchFamily="18" charset="0"/>
                                </a:rPr>
                                <m:t>&amp; </m:t>
                              </m:r>
                            </m:e>
                            <m:e>
                              <m:r>
                                <a:rPr lang="en-US" i="0">
                                  <a:solidFill>
                                    <a:schemeClr val="bg1"/>
                                  </a:solidFill>
                                  <a:latin typeface="Cambria Math" panose="02040503050406030204" pitchFamily="18" charset="0"/>
                                </a:rPr>
                                <m:t>&amp;</m:t>
                              </m:r>
                              <m:f>
                                <m:fPr>
                                  <m:ctrlPr>
                                    <a:rPr lang="en-US" i="1">
                                      <a:solidFill>
                                        <a:schemeClr val="bg1"/>
                                      </a:solidFill>
                                      <a:latin typeface="Cambria Math" panose="02040503050406030204" pitchFamily="18" charset="0"/>
                                    </a:rPr>
                                  </m:ctrlPr>
                                </m:fPr>
                                <m:num>
                                  <m:r>
                                    <a:rPr lang="en-US" i="0">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𝑦</m:t>
                                  </m:r>
                                </m:num>
                                <m:den>
                                  <m:r>
                                    <a:rPr lang="en-US" i="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𝑥</m:t>
                                      </m:r>
                                    </m:e>
                                    <m:sub>
                                      <m:r>
                                        <m:rPr>
                                          <m:sty m:val="p"/>
                                        </m:rPr>
                                        <a:rPr lang="en-US" i="0">
                                          <a:solidFill>
                                            <a:schemeClr val="bg1"/>
                                          </a:solidFill>
                                          <a:latin typeface="Cambria Math" panose="02040503050406030204" pitchFamily="18" charset="0"/>
                                        </a:rPr>
                                        <m:t>tech</m:t>
                                      </m:r>
                                      <m:r>
                                        <a:rPr lang="en-US" i="0">
                                          <a:solidFill>
                                            <a:schemeClr val="bg1"/>
                                          </a:solidFill>
                                          <a:latin typeface="Cambria Math" panose="02040503050406030204" pitchFamily="18" charset="0"/>
                                        </a:rPr>
                                        <m:t> </m:t>
                                      </m:r>
                                      <m:r>
                                        <m:rPr>
                                          <m:sty m:val="p"/>
                                        </m:rPr>
                                        <a:rPr lang="en-US" i="0">
                                          <a:solidFill>
                                            <a:schemeClr val="bg1"/>
                                          </a:solidFill>
                                          <a:latin typeface="Cambria Math" panose="02040503050406030204" pitchFamily="18" charset="0"/>
                                        </a:rPr>
                                        <m:t>level</m:t>
                                      </m:r>
                                    </m:sub>
                                  </m:sSub>
                                </m:den>
                              </m:f>
                              <m:r>
                                <a:rPr lang="en-US" i="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𝛽</m:t>
                                  </m:r>
                                </m:e>
                                <m:sub>
                                  <m:r>
                                    <a:rPr lang="en-US" i="0">
                                      <a:solidFill>
                                        <a:schemeClr val="bg1"/>
                                      </a:solidFill>
                                      <a:latin typeface="Cambria Math" panose="02040503050406030204" pitchFamily="18" charset="0"/>
                                    </a:rPr>
                                    <m:t>1</m:t>
                                  </m:r>
                                </m:sub>
                              </m:sSub>
                              <m:r>
                                <a:rPr lang="en-US" i="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𝛽</m:t>
                                  </m:r>
                                </m:e>
                                <m:sub>
                                  <m:r>
                                    <a:rPr lang="en-US" i="0">
                                      <a:solidFill>
                                        <a:schemeClr val="bg1"/>
                                      </a:solidFill>
                                      <a:latin typeface="Cambria Math" panose="02040503050406030204" pitchFamily="18" charset="0"/>
                                    </a:rPr>
                                    <m:t>3</m:t>
                                  </m:r>
                                </m:sub>
                              </m:sSub>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𝑥</m:t>
                                  </m:r>
                                </m:e>
                                <m:sub>
                                  <m:r>
                                    <a:rPr lang="en-US" i="0">
                                      <a:solidFill>
                                        <a:schemeClr val="bg1"/>
                                      </a:solidFill>
                                      <a:latin typeface="Cambria Math" panose="02040503050406030204" pitchFamily="18" charset="0"/>
                                    </a:rPr>
                                    <m:t>1</m:t>
                                  </m:r>
                                </m:sub>
                              </m:sSub>
                            </m:e>
                          </m:eqArr>
                        </m:e>
                      </m:d>
                    </m:oMath>
                  </m:oMathPara>
                </a14:m>
                <a:endParaRPr lang="en-US">
                  <a:solidFill>
                    <a:schemeClr val="bg1"/>
                  </a:solidFill>
                </a:endParaRPr>
              </a:p>
            </p:txBody>
          </p:sp>
        </mc:Choice>
        <mc:Fallback>
          <p:sp>
            <p:nvSpPr>
              <p:cNvPr id="12" name="TextBox 11">
                <a:extLst>
                  <a:ext uri="{FF2B5EF4-FFF2-40B4-BE49-F238E27FC236}">
                    <a16:creationId xmlns:a16="http://schemas.microsoft.com/office/drawing/2014/main" id="{51A9BFFD-9952-CE7B-E90A-17D03C586123}"/>
                  </a:ext>
                </a:extLst>
              </p:cNvPr>
              <p:cNvSpPr txBox="1">
                <a:spLocks noRot="1" noChangeAspect="1" noMove="1" noResize="1" noEditPoints="1" noAdjustHandles="1" noChangeArrowheads="1" noChangeShapeType="1" noTextEdit="1"/>
              </p:cNvSpPr>
              <p:nvPr/>
            </p:nvSpPr>
            <p:spPr>
              <a:xfrm>
                <a:off x="5580680" y="5152139"/>
                <a:ext cx="5674249" cy="1447127"/>
              </a:xfrm>
              <a:prstGeom prst="rect">
                <a:avLst/>
              </a:prstGeom>
              <a:blipFill>
                <a:blip r:embed="rId7"/>
                <a:stretch>
                  <a:fillRect b="-870"/>
                </a:stretch>
              </a:blipFill>
            </p:spPr>
            <p:txBody>
              <a:bodyPr/>
              <a:lstStyle/>
              <a:p>
                <a:r>
                  <a:rPr lang="en-US">
                    <a:noFill/>
                  </a:rPr>
                  <a:t> </a:t>
                </a:r>
              </a:p>
            </p:txBody>
          </p:sp>
        </mc:Fallback>
      </mc:AlternateContent>
    </p:spTree>
    <p:extLst>
      <p:ext uri="{BB962C8B-B14F-4D97-AF65-F5344CB8AC3E}">
        <p14:creationId xmlns:p14="http://schemas.microsoft.com/office/powerpoint/2010/main" val="121841500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34E5291-F63B-84F8-E249-53CC396206ED}"/>
              </a:ext>
            </a:extLst>
          </p:cNvPr>
          <p:cNvSpPr/>
          <p:nvPr/>
        </p:nvSpPr>
        <p:spPr>
          <a:xfrm>
            <a:off x="359378" y="1379709"/>
            <a:ext cx="10770439" cy="2049291"/>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5246466" cy="523220"/>
          </a:xfrm>
          <a:prstGeom prst="rect">
            <a:avLst/>
          </a:prstGeom>
          <a:noFill/>
        </p:spPr>
        <p:txBody>
          <a:bodyPr wrap="square" rtlCol="0">
            <a:spAutoFit/>
          </a:bodyPr>
          <a:lstStyle/>
          <a:p>
            <a:r>
              <a:rPr lang="en-CA" sz="2800" b="1" u="none" strike="noStrike">
                <a:solidFill>
                  <a:schemeClr val="bg1"/>
                </a:solidFill>
                <a:effectLst/>
                <a:latin typeface="Futura" panose="020B0602020204020303" pitchFamily="34" charset="-79"/>
                <a:cs typeface="Futura" panose="020B0602020204020303" pitchFamily="34" charset="-79"/>
              </a:rPr>
              <a:t>Model </a:t>
            </a:r>
            <a:r>
              <a:rPr lang="en-CA" sz="2800" b="1" err="1">
                <a:solidFill>
                  <a:schemeClr val="bg1"/>
                </a:solidFill>
                <a:latin typeface="Futura" panose="020B0602020204020303" pitchFamily="34" charset="-79"/>
                <a:cs typeface="Futura" panose="020B0602020204020303" pitchFamily="34" charset="-79"/>
              </a:rPr>
              <a:t>i</a:t>
            </a:r>
            <a:r>
              <a:rPr lang="en-CA" sz="2800" b="1">
                <a:solidFill>
                  <a:schemeClr val="bg1"/>
                </a:solidFill>
                <a:latin typeface="Futura" panose="020B0602020204020303" pitchFamily="34" charset="-79"/>
                <a:cs typeface="Futura" panose="020B0602020204020303" pitchFamily="34" charset="-79"/>
              </a:rPr>
              <a:t> vs. Model 2</a:t>
            </a:r>
            <a:endParaRPr lang="en-CA" sz="2800" b="1" u="none" strike="noStrike">
              <a:solidFill>
                <a:schemeClr val="bg1"/>
              </a:solidFill>
              <a:effectLst/>
              <a:latin typeface="Futura" panose="020B0602020204020303" pitchFamily="34" charset="-79"/>
              <a:cs typeface="Futura" panose="020B0602020204020303" pitchFamily="34" charset="-79"/>
            </a:endParaRPr>
          </a:p>
        </p:txBody>
      </p:sp>
      <p:sp>
        <p:nvSpPr>
          <p:cNvPr id="7" name="TextBox 6">
            <a:extLst>
              <a:ext uri="{FF2B5EF4-FFF2-40B4-BE49-F238E27FC236}">
                <a16:creationId xmlns:a16="http://schemas.microsoft.com/office/drawing/2014/main" id="{0AE07C0E-5731-49DD-DEA6-7633B03253F6}"/>
              </a:ext>
            </a:extLst>
          </p:cNvPr>
          <p:cNvSpPr txBox="1"/>
          <p:nvPr/>
        </p:nvSpPr>
        <p:spPr>
          <a:xfrm>
            <a:off x="787396" y="4009091"/>
            <a:ext cx="10369080" cy="1392625"/>
          </a:xfrm>
          <a:prstGeom prst="rect">
            <a:avLst/>
          </a:prstGeom>
          <a:noFill/>
        </p:spPr>
        <p:txBody>
          <a:bodyPr wrap="square" rtlCol="0">
            <a:spAutoFit/>
          </a:bodyPr>
          <a:lstStyle/>
          <a:p>
            <a:pPr>
              <a:lnSpc>
                <a:spcPct val="107000"/>
              </a:lnSpc>
              <a:spcAft>
                <a:spcPts val="800"/>
              </a:spcAft>
            </a:pPr>
            <a:r>
              <a:rPr lang="en-CA" sz="2000" b="1" kern="100">
                <a:solidFill>
                  <a:schemeClr val="bg1"/>
                </a:solidFill>
                <a:effectLst/>
                <a:latin typeface="Futura" panose="020B0602020204020303" pitchFamily="34" charset="-79"/>
                <a:ea typeface="DengXian" panose="02010600030101010101" pitchFamily="2" charset="-122"/>
                <a:cs typeface="Futura" panose="020B0602020204020303" pitchFamily="34" charset="-79"/>
              </a:rPr>
              <a:t>The </a:t>
            </a:r>
            <a:r>
              <a:rPr lang="en-CA" sz="2000" b="1" kern="100">
                <a:solidFill>
                  <a:srgbClr val="00B050"/>
                </a:solidFill>
                <a:effectLst/>
                <a:latin typeface="Futura" panose="020B0602020204020303" pitchFamily="34" charset="-79"/>
                <a:ea typeface="DengXian" panose="02010600030101010101" pitchFamily="2" charset="-122"/>
                <a:cs typeface="Futura" panose="020B0602020204020303" pitchFamily="34" charset="-79"/>
              </a:rPr>
              <a:t>higher</a:t>
            </a:r>
            <a:r>
              <a:rPr lang="en-CA" sz="2000" b="1" kern="100">
                <a:solidFill>
                  <a:schemeClr val="bg1"/>
                </a:solidFill>
                <a:effectLst/>
                <a:latin typeface="Futura" panose="020B0602020204020303" pitchFamily="34" charset="-79"/>
                <a:ea typeface="DengXian" panose="02010600030101010101" pitchFamily="2" charset="-122"/>
                <a:cs typeface="Futura" panose="020B0602020204020303" pitchFamily="34" charset="-79"/>
              </a:rPr>
              <a:t> adjusted R-squared, </a:t>
            </a:r>
            <a:r>
              <a:rPr lang="en-CA" sz="2000" b="1" kern="100">
                <a:solidFill>
                  <a:srgbClr val="00B050"/>
                </a:solidFill>
                <a:effectLst/>
                <a:latin typeface="Futura" panose="020B0602020204020303" pitchFamily="34" charset="-79"/>
                <a:ea typeface="DengXian" panose="02010600030101010101" pitchFamily="2" charset="-122"/>
                <a:cs typeface="Futura" panose="020B0602020204020303" pitchFamily="34" charset="-79"/>
              </a:rPr>
              <a:t>lower</a:t>
            </a:r>
            <a:r>
              <a:rPr lang="en-CA" sz="2000" b="1" kern="100">
                <a:solidFill>
                  <a:schemeClr val="bg1"/>
                </a:solidFill>
                <a:effectLst/>
                <a:latin typeface="Futura" panose="020B0602020204020303" pitchFamily="34" charset="-79"/>
                <a:ea typeface="DengXian" panose="02010600030101010101" pitchFamily="2" charset="-122"/>
                <a:cs typeface="Futura" panose="020B0602020204020303" pitchFamily="34" charset="-79"/>
              </a:rPr>
              <a:t> PRESS statistic, </a:t>
            </a:r>
            <a:r>
              <a:rPr lang="en-CA" sz="2000" b="1" kern="100">
                <a:solidFill>
                  <a:srgbClr val="00B050"/>
                </a:solidFill>
                <a:effectLst/>
                <a:latin typeface="Futura" panose="020B0602020204020303" pitchFamily="34" charset="-79"/>
                <a:ea typeface="DengXian" panose="02010600030101010101" pitchFamily="2" charset="-122"/>
                <a:cs typeface="Futura" panose="020B0602020204020303" pitchFamily="34" charset="-79"/>
              </a:rPr>
              <a:t>lower</a:t>
            </a:r>
            <a:r>
              <a:rPr lang="en-CA" sz="2000" b="1" kern="100">
                <a:solidFill>
                  <a:schemeClr val="bg1"/>
                </a:solidFill>
                <a:effectLst/>
                <a:latin typeface="Futura" panose="020B0602020204020303" pitchFamily="34" charset="-79"/>
                <a:ea typeface="DengXian" panose="02010600030101010101" pitchFamily="2" charset="-122"/>
                <a:cs typeface="Futura" panose="020B0602020204020303" pitchFamily="34" charset="-79"/>
              </a:rPr>
              <a:t> AIC, and </a:t>
            </a:r>
            <a:r>
              <a:rPr lang="en-CA" sz="2000" b="1" kern="100">
                <a:solidFill>
                  <a:srgbClr val="00B050"/>
                </a:solidFill>
                <a:effectLst/>
                <a:latin typeface="Futura" panose="020B0602020204020303" pitchFamily="34" charset="-79"/>
                <a:ea typeface="DengXian" panose="02010600030101010101" pitchFamily="2" charset="-122"/>
                <a:cs typeface="Futura" panose="020B0602020204020303" pitchFamily="34" charset="-79"/>
              </a:rPr>
              <a:t>lower</a:t>
            </a:r>
            <a:r>
              <a:rPr lang="en-CA" sz="2000" b="1" kern="100">
                <a:solidFill>
                  <a:schemeClr val="bg1"/>
                </a:solidFill>
                <a:effectLst/>
                <a:latin typeface="Futura" panose="020B0602020204020303" pitchFamily="34" charset="-79"/>
                <a:ea typeface="DengXian" panose="02010600030101010101" pitchFamily="2" charset="-122"/>
                <a:cs typeface="Futura" panose="020B0602020204020303" pitchFamily="34" charset="-79"/>
              </a:rPr>
              <a:t> BIC for Model </a:t>
            </a:r>
            <a:r>
              <a:rPr lang="en-CA" sz="2000" b="1" kern="100" err="1">
                <a:solidFill>
                  <a:schemeClr val="bg1"/>
                </a:solidFill>
                <a:effectLst/>
                <a:latin typeface="Futura" panose="020B0602020204020303" pitchFamily="34" charset="-79"/>
                <a:ea typeface="DengXian" panose="02010600030101010101" pitchFamily="2" charset="-122"/>
                <a:cs typeface="Futura" panose="020B0602020204020303" pitchFamily="34" charset="-79"/>
              </a:rPr>
              <a:t>i</a:t>
            </a:r>
            <a:r>
              <a:rPr lang="en-CA" sz="2000" b="1" kern="100">
                <a:solidFill>
                  <a:schemeClr val="bg1"/>
                </a:solidFill>
                <a:effectLst/>
                <a:latin typeface="Futura" panose="020B0602020204020303" pitchFamily="34" charset="-79"/>
                <a:ea typeface="DengXian" panose="02010600030101010101" pitchFamily="2" charset="-122"/>
                <a:cs typeface="Futura" panose="020B0602020204020303" pitchFamily="34" charset="-79"/>
              </a:rPr>
              <a:t> compared to Model 2 all suggest that our interaction model Model </a:t>
            </a:r>
            <a:r>
              <a:rPr lang="en-CA" sz="2000" b="1" kern="100" err="1">
                <a:solidFill>
                  <a:schemeClr val="bg1"/>
                </a:solidFill>
                <a:effectLst/>
                <a:latin typeface="Futura" panose="020B0602020204020303" pitchFamily="34" charset="-79"/>
                <a:ea typeface="DengXian" panose="02010600030101010101" pitchFamily="2" charset="-122"/>
                <a:cs typeface="Futura" panose="020B0602020204020303" pitchFamily="34" charset="-79"/>
              </a:rPr>
              <a:t>i</a:t>
            </a:r>
            <a:r>
              <a:rPr lang="en-CA" sz="2000" b="1" kern="100">
                <a:solidFill>
                  <a:schemeClr val="bg1"/>
                </a:solidFill>
                <a:effectLst/>
                <a:latin typeface="Futura" panose="020B0602020204020303" pitchFamily="34" charset="-79"/>
                <a:ea typeface="DengXian" panose="02010600030101010101" pitchFamily="2" charset="-122"/>
                <a:cs typeface="Futura" panose="020B0602020204020303" pitchFamily="34" charset="-79"/>
              </a:rPr>
              <a:t> is outperforming Model 2 on the four criteria selected. </a:t>
            </a:r>
            <a:endParaRPr lang="en-CA" sz="2000" b="1" kern="100">
              <a:solidFill>
                <a:schemeClr val="bg1"/>
              </a:solidFill>
              <a:effectLst/>
              <a:latin typeface="Futura" panose="020B0602020204020303" pitchFamily="34" charset="-79"/>
              <a:ea typeface="SimSun" panose="02010600030101010101" pitchFamily="2" charset="-122"/>
              <a:cs typeface="Futura" panose="020B0602020204020303" pitchFamily="34" charset="-79"/>
            </a:endParaRPr>
          </a:p>
        </p:txBody>
      </p:sp>
      <p:pic>
        <p:nvPicPr>
          <p:cNvPr id="6" name="Picture 5">
            <a:extLst>
              <a:ext uri="{FF2B5EF4-FFF2-40B4-BE49-F238E27FC236}">
                <a16:creationId xmlns:a16="http://schemas.microsoft.com/office/drawing/2014/main" id="{6105C9EB-CDC9-5C89-4BFA-C56B3E473551}"/>
              </a:ext>
            </a:extLst>
          </p:cNvPr>
          <p:cNvPicPr>
            <a:picLocks noChangeAspect="1"/>
          </p:cNvPicPr>
          <p:nvPr/>
        </p:nvPicPr>
        <p:blipFill>
          <a:blip r:embed="rId3"/>
          <a:stretch>
            <a:fillRect/>
          </a:stretch>
        </p:blipFill>
        <p:spPr>
          <a:xfrm>
            <a:off x="787396" y="1827732"/>
            <a:ext cx="9796846" cy="1118456"/>
          </a:xfrm>
          <a:prstGeom prst="rect">
            <a:avLst/>
          </a:prstGeom>
        </p:spPr>
      </p:pic>
      <p:sp>
        <p:nvSpPr>
          <p:cNvPr id="8" name="Rounded Rectangle 7">
            <a:extLst>
              <a:ext uri="{FF2B5EF4-FFF2-40B4-BE49-F238E27FC236}">
                <a16:creationId xmlns:a16="http://schemas.microsoft.com/office/drawing/2014/main" id="{73B1E757-D468-FD7F-6FFD-1C1E68A224C5}"/>
              </a:ext>
            </a:extLst>
          </p:cNvPr>
          <p:cNvSpPr/>
          <p:nvPr/>
        </p:nvSpPr>
        <p:spPr>
          <a:xfrm>
            <a:off x="2963193" y="2636841"/>
            <a:ext cx="1685217" cy="279610"/>
          </a:xfrm>
          <a:prstGeom prst="roundRect">
            <a:avLst/>
          </a:prstGeom>
          <a:solidFill>
            <a:srgbClr val="00B050">
              <a:alpha val="503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BFAF7501-FE18-ADEB-12F0-E7D31FBFBB80}"/>
              </a:ext>
            </a:extLst>
          </p:cNvPr>
          <p:cNvSpPr/>
          <p:nvPr/>
        </p:nvSpPr>
        <p:spPr>
          <a:xfrm>
            <a:off x="4935576" y="2626906"/>
            <a:ext cx="1685217" cy="279610"/>
          </a:xfrm>
          <a:prstGeom prst="roundRect">
            <a:avLst/>
          </a:prstGeom>
          <a:solidFill>
            <a:srgbClr val="00B050">
              <a:alpha val="503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68C0C50C-ADE7-24E2-517C-33D4D368FBFC}"/>
              </a:ext>
            </a:extLst>
          </p:cNvPr>
          <p:cNvSpPr/>
          <p:nvPr/>
        </p:nvSpPr>
        <p:spPr>
          <a:xfrm>
            <a:off x="6917300" y="2626906"/>
            <a:ext cx="1685217" cy="279610"/>
          </a:xfrm>
          <a:prstGeom prst="roundRect">
            <a:avLst/>
          </a:prstGeom>
          <a:solidFill>
            <a:srgbClr val="00B050">
              <a:alpha val="503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0153160-7A41-E954-EA3C-8A5BE14AE4F3}"/>
              </a:ext>
            </a:extLst>
          </p:cNvPr>
          <p:cNvSpPr/>
          <p:nvPr/>
        </p:nvSpPr>
        <p:spPr>
          <a:xfrm>
            <a:off x="8796590" y="2626906"/>
            <a:ext cx="1685217" cy="279610"/>
          </a:xfrm>
          <a:prstGeom prst="roundRect">
            <a:avLst/>
          </a:prstGeom>
          <a:solidFill>
            <a:srgbClr val="00B050">
              <a:alpha val="503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BC637A6-9C76-AC2A-EAD5-16B6562AB70E}"/>
              </a:ext>
            </a:extLst>
          </p:cNvPr>
          <p:cNvSpPr/>
          <p:nvPr/>
        </p:nvSpPr>
        <p:spPr>
          <a:xfrm>
            <a:off x="2963193" y="2275362"/>
            <a:ext cx="1685217" cy="279610"/>
          </a:xfrm>
          <a:prstGeom prst="roundRect">
            <a:avLst/>
          </a:prstGeom>
          <a:solidFill>
            <a:srgbClr val="FF0000">
              <a:alpha val="503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A73C3EC-D62C-3F8A-B01A-1457CD4C2B2F}"/>
              </a:ext>
            </a:extLst>
          </p:cNvPr>
          <p:cNvSpPr/>
          <p:nvPr/>
        </p:nvSpPr>
        <p:spPr>
          <a:xfrm>
            <a:off x="4935576" y="2275362"/>
            <a:ext cx="1685217" cy="279610"/>
          </a:xfrm>
          <a:prstGeom prst="roundRect">
            <a:avLst/>
          </a:prstGeom>
          <a:solidFill>
            <a:srgbClr val="FF0000">
              <a:alpha val="503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0012F8D9-9B8A-4094-04DC-E95AC6FE9C78}"/>
              </a:ext>
            </a:extLst>
          </p:cNvPr>
          <p:cNvSpPr/>
          <p:nvPr/>
        </p:nvSpPr>
        <p:spPr>
          <a:xfrm>
            <a:off x="6917300" y="2272883"/>
            <a:ext cx="1685217" cy="279610"/>
          </a:xfrm>
          <a:prstGeom prst="roundRect">
            <a:avLst/>
          </a:prstGeom>
          <a:solidFill>
            <a:srgbClr val="FF0000">
              <a:alpha val="503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F5439DB6-685E-C5C6-126F-8886CA988C3C}"/>
              </a:ext>
            </a:extLst>
          </p:cNvPr>
          <p:cNvSpPr/>
          <p:nvPr/>
        </p:nvSpPr>
        <p:spPr>
          <a:xfrm>
            <a:off x="8796590" y="2272883"/>
            <a:ext cx="1685217" cy="279610"/>
          </a:xfrm>
          <a:prstGeom prst="roundRect">
            <a:avLst/>
          </a:prstGeom>
          <a:solidFill>
            <a:srgbClr val="FF0000">
              <a:alpha val="503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21409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1B20D73-66E4-B6D6-0679-74F2AFE79463}"/>
                  </a:ext>
                </a:extLst>
              </p:cNvPr>
              <p:cNvSpPr txBox="1"/>
              <p:nvPr/>
            </p:nvSpPr>
            <p:spPr>
              <a:xfrm>
                <a:off x="685798" y="660344"/>
                <a:ext cx="10407914" cy="954107"/>
              </a:xfrm>
              <a:prstGeom prst="rect">
                <a:avLst/>
              </a:prstGeom>
              <a:noFill/>
            </p:spPr>
            <p:txBody>
              <a:bodyPr wrap="square" rtlCol="0">
                <a:spAutoFit/>
              </a:bodyPr>
              <a:lstStyle/>
              <a:p>
                <a:r>
                  <a:rPr lang="en-CA" sz="2800" b="1" u="none" strike="noStrike">
                    <a:solidFill>
                      <a:schemeClr val="bg1"/>
                    </a:solidFill>
                    <a:effectLst/>
                    <a:latin typeface="Futura" panose="020B0602020204020303" pitchFamily="34" charset="-79"/>
                    <a:cs typeface="Futura" panose="020B0602020204020303" pitchFamily="34" charset="-79"/>
                  </a:rPr>
                  <a:t>Model 3i: </a:t>
                </a:r>
                <a:r>
                  <a:rPr lang="en-CA" sz="2800" b="1">
                    <a:solidFill>
                      <a:schemeClr val="bg1"/>
                    </a:solidFill>
                    <a:latin typeface="Futura" panose="020B0602020204020303" pitchFamily="34" charset="-79"/>
                    <a:cs typeface="Futura" panose="020B0602020204020303" pitchFamily="34" charset="-79"/>
                  </a:rPr>
                  <a:t>Junk bond Index </a:t>
                </a:r>
                <a14:m>
                  <m:oMath xmlns:m="http://schemas.openxmlformats.org/officeDocument/2006/math">
                    <m:sSub>
                      <m:sSubPr>
                        <m:ctrlPr>
                          <a:rPr lang="en-CA" sz="2800" i="1">
                            <a:solidFill>
                              <a:schemeClr val="bg1"/>
                            </a:solidFill>
                            <a:latin typeface="Cambria Math" panose="02040503050406030204" pitchFamily="18" charset="0"/>
                            <a:ea typeface="DengXian" panose="02010600030101010101" pitchFamily="2" charset="-122"/>
                          </a:rPr>
                        </m:ctrlPr>
                      </m:sSubPr>
                      <m:e>
                        <m:r>
                          <a:rPr lang="en-US" sz="2800" i="1">
                            <a:solidFill>
                              <a:schemeClr val="bg1"/>
                            </a:solidFill>
                            <a:latin typeface="Cambria Math" panose="02040503050406030204" pitchFamily="18" charset="0"/>
                            <a:ea typeface="DengXian" panose="02010600030101010101" pitchFamily="2" charset="-122"/>
                          </a:rPr>
                          <m:t>(</m:t>
                        </m:r>
                        <m:r>
                          <a:rPr lang="en-CA"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𝑥</m:t>
                        </m:r>
                      </m:e>
                      <m:sub>
                        <m:r>
                          <a:rPr lang="en-US" sz="2800">
                            <a:solidFill>
                              <a:schemeClr val="bg1"/>
                            </a:solidFill>
                            <a:latin typeface="Cambria Math" panose="02040503050406030204" pitchFamily="18" charset="0"/>
                            <a:ea typeface="DengXian" panose="02010600030101010101" pitchFamily="2" charset="-122"/>
                            <a:cs typeface="Times New Roman" panose="02020603050405020304" pitchFamily="18" charset="0"/>
                          </a:rPr>
                          <m:t>1</m:t>
                        </m:r>
                      </m:sub>
                    </m:sSub>
                    <m:r>
                      <a:rPr lang="en-US"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 </m:t>
                    </m:r>
                  </m:oMath>
                </a14:m>
                <a:r>
                  <a:rPr lang="en-US" altLang="zh-CN" sz="2800" b="1">
                    <a:solidFill>
                      <a:schemeClr val="bg1"/>
                    </a:solidFill>
                    <a:latin typeface="Futura" panose="020B0602020204020303" pitchFamily="34" charset="-79"/>
                    <a:cs typeface="Futura" panose="020B0602020204020303" pitchFamily="34" charset="-79"/>
                  </a:rPr>
                  <a:t>+</a:t>
                </a:r>
                <a:r>
                  <a:rPr lang="en-CA" sz="2800" b="1">
                    <a:solidFill>
                      <a:schemeClr val="bg1"/>
                    </a:solidFill>
                    <a:latin typeface="Futura" panose="020B0602020204020303" pitchFamily="34" charset="-79"/>
                    <a:cs typeface="Futura" panose="020B0602020204020303" pitchFamily="34" charset="-79"/>
                  </a:rPr>
                  <a:t> Tech</a:t>
                </a:r>
                <a:r>
                  <a:rPr lang="zh-CN" altLang="en-US" sz="2800" b="1">
                    <a:solidFill>
                      <a:schemeClr val="bg1"/>
                    </a:solidFill>
                    <a:latin typeface="Futura" panose="020B0602020204020303" pitchFamily="34" charset="-79"/>
                    <a:cs typeface="Futura" panose="020B0602020204020303" pitchFamily="34" charset="-79"/>
                  </a:rPr>
                  <a:t> </a:t>
                </a:r>
                <a:r>
                  <a:rPr lang="en-CA" sz="2800" b="1">
                    <a:solidFill>
                      <a:schemeClr val="bg1"/>
                    </a:solidFill>
                    <a:latin typeface="Futura" panose="020B0602020204020303" pitchFamily="34" charset="-79"/>
                    <a:cs typeface="Futura" panose="020B0602020204020303" pitchFamily="34" charset="-79"/>
                  </a:rPr>
                  <a:t>Level</a:t>
                </a:r>
                <a14:m>
                  <m:oMath xmlns:m="http://schemas.openxmlformats.org/officeDocument/2006/math">
                    <m:r>
                      <a:rPr lang="zh-CN" altLang="en-US" sz="2800" b="1" i="0" smtClean="0">
                        <a:solidFill>
                          <a:schemeClr val="bg1"/>
                        </a:solidFill>
                        <a:latin typeface="Cambria Math" panose="02040503050406030204" pitchFamily="18" charset="0"/>
                        <a:ea typeface="DengXian" panose="02010600030101010101" pitchFamily="2" charset="-122"/>
                      </a:rPr>
                      <m:t> </m:t>
                    </m:r>
                    <m:sSub>
                      <m:sSubPr>
                        <m:ctrlPr>
                          <a:rPr lang="en-CA" sz="2800" i="1">
                            <a:solidFill>
                              <a:schemeClr val="bg1"/>
                            </a:solidFill>
                            <a:latin typeface="Cambria Math" panose="02040503050406030204" pitchFamily="18" charset="0"/>
                            <a:ea typeface="DengXian" panose="02010600030101010101" pitchFamily="2" charset="-122"/>
                          </a:rPr>
                        </m:ctrlPr>
                      </m:sSubPr>
                      <m:e>
                        <m:r>
                          <a:rPr lang="en-US" sz="2800" i="1">
                            <a:solidFill>
                              <a:schemeClr val="bg1"/>
                            </a:solidFill>
                            <a:latin typeface="Cambria Math" panose="02040503050406030204" pitchFamily="18" charset="0"/>
                            <a:ea typeface="DengXian" panose="02010600030101010101" pitchFamily="2" charset="-122"/>
                          </a:rPr>
                          <m:t>(</m:t>
                        </m:r>
                        <m:r>
                          <a:rPr lang="en-CA"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𝑥</m:t>
                        </m:r>
                      </m:e>
                      <m:sub>
                        <m:r>
                          <m:rPr>
                            <m:sty m:val="p"/>
                          </m:rPr>
                          <a:rPr lang="en-US" sz="2800" b="0"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tech</m:t>
                        </m:r>
                        <m:r>
                          <a:rPr lang="en-US" sz="2800" b="0"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 </m:t>
                        </m:r>
                        <m:r>
                          <m:rPr>
                            <m:sty m:val="p"/>
                          </m:rPr>
                          <a:rPr lang="en-US" sz="2800" b="0"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level</m:t>
                        </m:r>
                      </m:sub>
                    </m:sSub>
                    <m:r>
                      <a:rPr lang="en-US"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 </m:t>
                    </m:r>
                  </m:oMath>
                </a14:m>
                <a:r>
                  <a:rPr lang="en-CA" sz="2800" b="1">
                    <a:solidFill>
                      <a:schemeClr val="bg1"/>
                    </a:solidFill>
                    <a:latin typeface="Futura" panose="020B0602020204020303" pitchFamily="34" charset="-79"/>
                    <a:cs typeface="Futura" panose="020B0602020204020303" pitchFamily="34" charset="-79"/>
                  </a:rPr>
                  <a:t>+ Interaction</a:t>
                </a:r>
                <a:r>
                  <a:rPr lang="zh-CN" altLang="en-US" sz="2800" b="1">
                    <a:solidFill>
                      <a:schemeClr val="bg1"/>
                    </a:solidFill>
                    <a:latin typeface="Futura" panose="020B0602020204020303" pitchFamily="34" charset="-79"/>
                    <a:cs typeface="Futura" panose="020B0602020204020303" pitchFamily="34" charset="-79"/>
                  </a:rPr>
                  <a:t> </a:t>
                </a:r>
                <a:r>
                  <a:rPr lang="en-US" altLang="zh-CN" sz="2800" b="1">
                    <a:solidFill>
                      <a:schemeClr val="bg1"/>
                    </a:solidFill>
                    <a:latin typeface="Futura" panose="020B0602020204020303" pitchFamily="34" charset="-79"/>
                    <a:cs typeface="Futura" panose="020B0602020204020303" pitchFamily="34" charset="-79"/>
                  </a:rPr>
                  <a:t>+</a:t>
                </a:r>
                <a:r>
                  <a:rPr lang="en-CA" sz="2800" b="1">
                    <a:solidFill>
                      <a:schemeClr val="bg1"/>
                    </a:solidFill>
                    <a:latin typeface="Futura" panose="020B0602020204020303" pitchFamily="34" charset="-79"/>
                    <a:cs typeface="Futura" panose="020B0602020204020303" pitchFamily="34" charset="-79"/>
                  </a:rPr>
                  <a:t>10y Treasury bond</a:t>
                </a:r>
                <a:r>
                  <a:rPr lang="en-CA" sz="2800">
                    <a:solidFill>
                      <a:schemeClr val="bg1"/>
                    </a:solidFill>
                    <a:ea typeface="DengXian" panose="02010600030101010101" pitchFamily="2" charset="-122"/>
                  </a:rPr>
                  <a:t> </a:t>
                </a:r>
                <a14:m>
                  <m:oMath xmlns:m="http://schemas.openxmlformats.org/officeDocument/2006/math">
                    <m:sSub>
                      <m:sSubPr>
                        <m:ctrlPr>
                          <a:rPr lang="en-CA" sz="2800" i="1">
                            <a:solidFill>
                              <a:schemeClr val="bg1"/>
                            </a:solidFill>
                            <a:latin typeface="Cambria Math" panose="02040503050406030204" pitchFamily="18" charset="0"/>
                            <a:ea typeface="DengXian" panose="02010600030101010101" pitchFamily="2" charset="-122"/>
                          </a:rPr>
                        </m:ctrlPr>
                      </m:sSubPr>
                      <m:e>
                        <m:r>
                          <a:rPr lang="en-US" sz="2800" i="1">
                            <a:solidFill>
                              <a:schemeClr val="bg1"/>
                            </a:solidFill>
                            <a:latin typeface="Cambria Math" panose="02040503050406030204" pitchFamily="18" charset="0"/>
                            <a:ea typeface="DengXian" panose="02010600030101010101" pitchFamily="2" charset="-122"/>
                          </a:rPr>
                          <m:t>(</m:t>
                        </m:r>
                        <m:r>
                          <a:rPr lang="en-CA"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𝑥</m:t>
                        </m:r>
                      </m:e>
                      <m:sub>
                        <m:r>
                          <a:rPr lang="en-US" sz="2800">
                            <a:solidFill>
                              <a:schemeClr val="bg1"/>
                            </a:solidFill>
                            <a:latin typeface="Cambria Math" panose="02040503050406030204" pitchFamily="18" charset="0"/>
                            <a:ea typeface="DengXian" panose="02010600030101010101" pitchFamily="2" charset="-122"/>
                            <a:cs typeface="Times New Roman" panose="02020603050405020304" pitchFamily="18" charset="0"/>
                          </a:rPr>
                          <m:t>3</m:t>
                        </m:r>
                      </m:sub>
                    </m:sSub>
                    <m:r>
                      <a:rPr lang="en-US" sz="2800" b="1">
                        <a:solidFill>
                          <a:schemeClr val="bg1"/>
                        </a:solidFill>
                        <a:latin typeface="Cambria Math" panose="02040503050406030204" pitchFamily="18" charset="0"/>
                        <a:ea typeface="DengXian" panose="02010600030101010101" pitchFamily="2" charset="-122"/>
                        <a:cs typeface="Times New Roman" panose="02020603050405020304" pitchFamily="18" charset="0"/>
                      </a:rPr>
                      <m:t>)</m:t>
                    </m:r>
                  </m:oMath>
                </a14:m>
                <a:endParaRPr lang="en-CA" sz="2800" b="1" u="none" strike="noStrike">
                  <a:solidFill>
                    <a:schemeClr val="bg1"/>
                  </a:solidFill>
                  <a:effectLst/>
                  <a:latin typeface="Futura" panose="020B0602020204020303" pitchFamily="34" charset="-79"/>
                  <a:cs typeface="Futura" panose="020B0602020204020303" pitchFamily="34" charset="-79"/>
                </a:endParaRPr>
              </a:p>
            </p:txBody>
          </p:sp>
        </mc:Choice>
        <mc:Fallback>
          <p:sp>
            <p:nvSpPr>
              <p:cNvPr id="5" name="TextBox 4">
                <a:extLst>
                  <a:ext uri="{FF2B5EF4-FFF2-40B4-BE49-F238E27FC236}">
                    <a16:creationId xmlns:a16="http://schemas.microsoft.com/office/drawing/2014/main" id="{91B20D73-66E4-B6D6-0679-74F2AFE79463}"/>
                  </a:ext>
                </a:extLst>
              </p:cNvPr>
              <p:cNvSpPr txBox="1">
                <a:spLocks noRot="1" noChangeAspect="1" noMove="1" noResize="1" noEditPoints="1" noAdjustHandles="1" noChangeArrowheads="1" noChangeShapeType="1" noTextEdit="1"/>
              </p:cNvSpPr>
              <p:nvPr/>
            </p:nvSpPr>
            <p:spPr>
              <a:xfrm>
                <a:off x="685798" y="660344"/>
                <a:ext cx="10407914" cy="954107"/>
              </a:xfrm>
              <a:prstGeom prst="rect">
                <a:avLst/>
              </a:prstGeom>
              <a:blipFill>
                <a:blip r:embed="rId3"/>
                <a:stretch>
                  <a:fillRect l="-1096" t="-5195" b="-1558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AE07C0E-5731-49DD-DEA6-7633B03253F6}"/>
                  </a:ext>
                </a:extLst>
              </p:cNvPr>
              <p:cNvSpPr txBox="1"/>
              <p:nvPr/>
            </p:nvSpPr>
            <p:spPr>
              <a:xfrm>
                <a:off x="685798" y="3686909"/>
                <a:ext cx="10261600" cy="2108975"/>
              </a:xfrm>
              <a:prstGeom prst="rect">
                <a:avLst/>
              </a:prstGeom>
              <a:noFill/>
            </p:spPr>
            <p:txBody>
              <a:bodyPr wrap="square" rtlCol="0">
                <a:spAutoFit/>
              </a:bodyPr>
              <a:lstStyle/>
              <a:p>
                <a:pPr algn="ctr">
                  <a:lnSpc>
                    <a:spcPct val="150000"/>
                  </a:lnSpc>
                </a:pPr>
                <a14:m>
                  <m:oMathPara xmlns:m="http://schemas.openxmlformats.org/officeDocument/2006/math">
                    <m:oMathParaPr>
                      <m:jc m:val="centerGroup"/>
                    </m:oMathParaPr>
                    <m:oMath xmlns:m="http://schemas.openxmlformats.org/officeDocument/2006/math">
                      <m:sSubSup>
                        <m:sSubSupPr>
                          <m:ctrlPr>
                            <a:rPr lang="en-CA" sz="3200" b="1" i="1" smtClean="0">
                              <a:solidFill>
                                <a:schemeClr val="bg1"/>
                              </a:solidFill>
                              <a:effectLst/>
                              <a:latin typeface="Cambria Math" panose="02040503050406030204" pitchFamily="18" charset="0"/>
                            </a:rPr>
                          </m:ctrlPr>
                        </m:sSubSupPr>
                        <m:e>
                          <m:r>
                            <a:rPr lang="en-CA" sz="2400" b="1" i="1">
                              <a:solidFill>
                                <a:schemeClr val="bg1"/>
                              </a:solidFill>
                              <a:effectLst/>
                              <a:latin typeface="Cambria Math" panose="02040503050406030204" pitchFamily="18" charset="0"/>
                              <a:ea typeface="SimSun" panose="02010600030101010101" pitchFamily="2" charset="-122"/>
                              <a:cs typeface="Times New Roman" panose="02020603050405020304" pitchFamily="18" charset="0"/>
                            </a:rPr>
                            <m:t>𝑹</m:t>
                          </m:r>
                        </m:e>
                        <m:sub>
                          <m:r>
                            <a:rPr lang="en-CA" sz="2400" b="1" i="1">
                              <a:solidFill>
                                <a:schemeClr val="bg1"/>
                              </a:solidFill>
                              <a:effectLst/>
                              <a:latin typeface="Cambria Math" panose="02040503050406030204" pitchFamily="18" charset="0"/>
                              <a:ea typeface="SimSun" panose="02010600030101010101" pitchFamily="2" charset="-122"/>
                              <a:cs typeface="Times New Roman" panose="02020603050405020304" pitchFamily="18" charset="0"/>
                            </a:rPr>
                            <m:t>𝒂𝒅𝒋</m:t>
                          </m:r>
                        </m:sub>
                        <m:sup>
                          <m:r>
                            <a:rPr lang="en-CA" sz="2400" b="1" i="1">
                              <a:solidFill>
                                <a:schemeClr val="bg1"/>
                              </a:solidFill>
                              <a:effectLst/>
                              <a:latin typeface="Cambria Math" panose="02040503050406030204" pitchFamily="18" charset="0"/>
                              <a:ea typeface="SimSun" panose="02010600030101010101" pitchFamily="2" charset="-122"/>
                              <a:cs typeface="Times New Roman" panose="02020603050405020304" pitchFamily="18" charset="0"/>
                            </a:rPr>
                            <m:t>𝟐</m:t>
                          </m:r>
                        </m:sup>
                      </m:sSubSup>
                      <m:r>
                        <a:rPr lang="en-CA" sz="2400" b="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2400" b="1"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𝟎</m:t>
                      </m:r>
                      <m:r>
                        <a:rPr lang="en-CA" sz="2400" b="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2400" b="1"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𝟗𝟏𝟑</m:t>
                      </m:r>
                    </m:oMath>
                  </m:oMathPara>
                </a14:m>
                <a:endParaRPr lang="en-US" sz="3200" b="1">
                  <a:solidFill>
                    <a:schemeClr val="bg1"/>
                  </a:solidFill>
                  <a:latin typeface="Futura" panose="020B0602020204020303" pitchFamily="34" charset="-79"/>
                  <a:cs typeface="Futura" panose="020B0602020204020303" pitchFamily="34" charset="-79"/>
                </a:endParaRPr>
              </a:p>
              <a:p>
                <a:pPr algn="ctr">
                  <a:lnSpc>
                    <a:spcPct val="150000"/>
                  </a:lnSpc>
                </a:pPr>
                <a14:m>
                  <m:oMath xmlns:m="http://schemas.openxmlformats.org/officeDocument/2006/math">
                    <m:r>
                      <a:rPr lang="en-CA" sz="2400" b="1" i="1"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𝑽𝑰𝑭</m:t>
                    </m:r>
                    <m:d>
                      <m:dPr>
                        <m:ctrlPr>
                          <a:rPr lang="en-CA" sz="3200" b="1" i="1">
                            <a:solidFill>
                              <a:schemeClr val="bg1"/>
                            </a:solidFill>
                            <a:effectLst/>
                            <a:latin typeface="Cambria Math" panose="02040503050406030204" pitchFamily="18" charset="0"/>
                            <a:ea typeface="DengXian" panose="02010600030101010101" pitchFamily="2" charset="-122"/>
                          </a:rPr>
                        </m:ctrlPr>
                      </m:dPr>
                      <m:e>
                        <m:sSub>
                          <m:sSubPr>
                            <m:ctrlPr>
                              <a:rPr lang="en-CA" sz="3200" b="1" i="1">
                                <a:solidFill>
                                  <a:schemeClr val="bg1"/>
                                </a:solidFill>
                                <a:effectLst/>
                                <a:latin typeface="Cambria Math" panose="02040503050406030204" pitchFamily="18" charset="0"/>
                                <a:ea typeface="DengXian" panose="02010600030101010101" pitchFamily="2" charset="-122"/>
                              </a:rPr>
                            </m:ctrlPr>
                          </m:sSubPr>
                          <m:e>
                            <m:r>
                              <a:rPr lang="en-CA" sz="2400" b="1"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𝒙</m:t>
                            </m:r>
                          </m:e>
                          <m:sub>
                            <m:r>
                              <a:rPr lang="en-CA" sz="2400" b="1"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𝟑</m:t>
                            </m:r>
                          </m:sub>
                        </m:sSub>
                      </m:e>
                    </m:d>
                    <m:r>
                      <a:rPr lang="en-CA" sz="2400" b="1"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2400" b="1"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𝟑</m:t>
                    </m:r>
                    <m:r>
                      <a:rPr lang="en-CA" sz="2400" b="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2400" b="1"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𝟑𝟓𝟕</m:t>
                    </m:r>
                  </m:oMath>
                </a14:m>
                <a:r>
                  <a:rPr lang="en-US" sz="3200" b="1">
                    <a:solidFill>
                      <a:schemeClr val="bg1"/>
                    </a:solidFill>
                    <a:latin typeface="Futura" panose="020B0602020204020303" pitchFamily="34" charset="-79"/>
                    <a:cs typeface="Futura" panose="020B0602020204020303" pitchFamily="34" charset="-79"/>
                  </a:rPr>
                  <a:t> </a:t>
                </a:r>
                <a:r>
                  <a:rPr lang="en-US" sz="2400" b="1">
                    <a:solidFill>
                      <a:schemeClr val="bg1"/>
                    </a:solidFill>
                    <a:latin typeface="Futura" panose="020B0602020204020303" pitchFamily="34" charset="-79"/>
                    <a:cs typeface="Futura" panose="020B0602020204020303" pitchFamily="34" charset="-79"/>
                  </a:rPr>
                  <a:t>Moderate multicollinearity, generally acceptable.</a:t>
                </a:r>
                <a:endParaRPr lang="en-US" sz="3200" b="1">
                  <a:solidFill>
                    <a:schemeClr val="bg1"/>
                  </a:solidFill>
                  <a:latin typeface="Futura" panose="020B0602020204020303" pitchFamily="34" charset="-79"/>
                  <a:cs typeface="Futura" panose="020B0602020204020303" pitchFamily="34" charset="-79"/>
                </a:endParaRPr>
              </a:p>
            </p:txBody>
          </p:sp>
        </mc:Choice>
        <mc:Fallback>
          <p:sp>
            <p:nvSpPr>
              <p:cNvPr id="7" name="TextBox 6">
                <a:extLst>
                  <a:ext uri="{FF2B5EF4-FFF2-40B4-BE49-F238E27FC236}">
                    <a16:creationId xmlns:a16="http://schemas.microsoft.com/office/drawing/2014/main" id="{0AE07C0E-5731-49DD-DEA6-7633B03253F6}"/>
                  </a:ext>
                </a:extLst>
              </p:cNvPr>
              <p:cNvSpPr txBox="1">
                <a:spLocks noRot="1" noChangeAspect="1" noMove="1" noResize="1" noEditPoints="1" noAdjustHandles="1" noChangeArrowheads="1" noChangeShapeType="1" noTextEdit="1"/>
              </p:cNvSpPr>
              <p:nvPr/>
            </p:nvSpPr>
            <p:spPr>
              <a:xfrm>
                <a:off x="685798" y="3686909"/>
                <a:ext cx="10261600" cy="2108975"/>
              </a:xfrm>
              <a:prstGeom prst="rect">
                <a:avLst/>
              </a:prstGeom>
              <a:blipFill>
                <a:blip r:embed="rId4"/>
                <a:stretch>
                  <a:fillRect b="-53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BB6D3EF7-4793-A3DA-FDC1-4E76693F61D2}"/>
                  </a:ext>
                </a:extLst>
              </p:cNvPr>
              <p:cNvSpPr txBox="1"/>
              <p:nvPr/>
            </p:nvSpPr>
            <p:spPr>
              <a:xfrm>
                <a:off x="1119907" y="2589305"/>
                <a:ext cx="9393381"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solidFill>
                            <a:schemeClr val="bg1"/>
                          </a:solidFill>
                          <a:latin typeface="Cambria Math" panose="02040503050406030204" pitchFamily="18" charset="0"/>
                        </a:rPr>
                        <m:t>𝑦</m:t>
                      </m:r>
                      <m:r>
                        <a:rPr lang="en-US" sz="2800" i="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𝛽</m:t>
                          </m:r>
                        </m:e>
                        <m:sub>
                          <m:r>
                            <a:rPr lang="en-US" sz="2800" i="0">
                              <a:solidFill>
                                <a:schemeClr val="bg1"/>
                              </a:solidFill>
                              <a:latin typeface="Cambria Math" panose="02040503050406030204" pitchFamily="18" charset="0"/>
                            </a:rPr>
                            <m:t>0</m:t>
                          </m:r>
                        </m:sub>
                      </m:sSub>
                      <m:r>
                        <a:rPr lang="en-US" sz="2800" i="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𝛽</m:t>
                          </m:r>
                        </m:e>
                        <m:sub>
                          <m:r>
                            <a:rPr lang="en-US" sz="2800" i="0">
                              <a:solidFill>
                                <a:schemeClr val="bg1"/>
                              </a:solidFill>
                              <a:latin typeface="Cambria Math" panose="02040503050406030204" pitchFamily="18" charset="0"/>
                            </a:rPr>
                            <m:t>1</m:t>
                          </m:r>
                        </m:sub>
                      </m:sSub>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0">
                              <a:solidFill>
                                <a:schemeClr val="bg1"/>
                              </a:solidFill>
                              <a:latin typeface="Cambria Math" panose="02040503050406030204" pitchFamily="18" charset="0"/>
                            </a:rPr>
                            <m:t>1</m:t>
                          </m:r>
                        </m:sub>
                      </m:sSub>
                      <m:r>
                        <a:rPr lang="en-US" sz="2800" i="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𝛽</m:t>
                          </m:r>
                        </m:e>
                        <m:sub>
                          <m:r>
                            <a:rPr lang="en-US" sz="2800" i="0">
                              <a:solidFill>
                                <a:schemeClr val="bg1"/>
                              </a:solidFill>
                              <a:latin typeface="Cambria Math" panose="02040503050406030204" pitchFamily="18" charset="0"/>
                            </a:rPr>
                            <m:t>2</m:t>
                          </m:r>
                        </m:sub>
                      </m:sSub>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m:rPr>
                              <m:sty m:val="p"/>
                            </m:rPr>
                            <a:rPr lang="en-US" sz="2800" i="0">
                              <a:solidFill>
                                <a:schemeClr val="bg1"/>
                              </a:solidFill>
                              <a:latin typeface="Cambria Math" panose="02040503050406030204" pitchFamily="18" charset="0"/>
                            </a:rPr>
                            <m:t>tech</m:t>
                          </m:r>
                          <m:r>
                            <a:rPr lang="en-US" sz="2800" i="0">
                              <a:solidFill>
                                <a:schemeClr val="bg1"/>
                              </a:solidFill>
                              <a:latin typeface="Cambria Math" panose="02040503050406030204" pitchFamily="18" charset="0"/>
                            </a:rPr>
                            <m:t> </m:t>
                          </m:r>
                          <m:r>
                            <m:rPr>
                              <m:sty m:val="p"/>
                            </m:rPr>
                            <a:rPr lang="en-US" sz="2800" i="0">
                              <a:solidFill>
                                <a:schemeClr val="bg1"/>
                              </a:solidFill>
                              <a:latin typeface="Cambria Math" panose="02040503050406030204" pitchFamily="18" charset="0"/>
                            </a:rPr>
                            <m:t>level</m:t>
                          </m:r>
                        </m:sub>
                      </m:sSub>
                      <m:r>
                        <a:rPr lang="en-US" sz="2800" i="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𝛽</m:t>
                          </m:r>
                        </m:e>
                        <m:sub>
                          <m:r>
                            <a:rPr lang="en-US" sz="2800" i="0">
                              <a:solidFill>
                                <a:schemeClr val="bg1"/>
                              </a:solidFill>
                              <a:latin typeface="Cambria Math" panose="02040503050406030204" pitchFamily="18" charset="0"/>
                            </a:rPr>
                            <m:t>3</m:t>
                          </m:r>
                        </m:sub>
                      </m:sSub>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0">
                              <a:solidFill>
                                <a:schemeClr val="bg1"/>
                              </a:solidFill>
                              <a:latin typeface="Cambria Math" panose="02040503050406030204" pitchFamily="18" charset="0"/>
                            </a:rPr>
                            <m:t>3</m:t>
                          </m:r>
                        </m:sub>
                      </m:sSub>
                      <m:r>
                        <a:rPr lang="en-US" sz="2800" i="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𝛽</m:t>
                          </m:r>
                        </m:e>
                        <m:sub>
                          <m:r>
                            <a:rPr lang="en-US" sz="2800" i="0">
                              <a:solidFill>
                                <a:schemeClr val="bg1"/>
                              </a:solidFill>
                              <a:latin typeface="Cambria Math" panose="02040503050406030204" pitchFamily="18" charset="0"/>
                            </a:rPr>
                            <m:t>4</m:t>
                          </m:r>
                        </m:sub>
                      </m:sSub>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0">
                              <a:solidFill>
                                <a:schemeClr val="bg1"/>
                              </a:solidFill>
                              <a:latin typeface="Cambria Math" panose="02040503050406030204" pitchFamily="18" charset="0"/>
                            </a:rPr>
                            <m:t>1</m:t>
                          </m:r>
                        </m:sub>
                      </m:sSub>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m:rPr>
                              <m:sty m:val="p"/>
                            </m:rPr>
                            <a:rPr lang="en-US" sz="2800" i="0">
                              <a:solidFill>
                                <a:schemeClr val="bg1"/>
                              </a:solidFill>
                              <a:latin typeface="Cambria Math" panose="02040503050406030204" pitchFamily="18" charset="0"/>
                            </a:rPr>
                            <m:t>tech</m:t>
                          </m:r>
                          <m:r>
                            <a:rPr lang="en-US" sz="2800" i="0">
                              <a:solidFill>
                                <a:schemeClr val="bg1"/>
                              </a:solidFill>
                              <a:latin typeface="Cambria Math" panose="02040503050406030204" pitchFamily="18" charset="0"/>
                            </a:rPr>
                            <m:t> </m:t>
                          </m:r>
                          <m:r>
                            <m:rPr>
                              <m:sty m:val="p"/>
                            </m:rPr>
                            <a:rPr lang="en-US" sz="2800" i="0">
                              <a:solidFill>
                                <a:schemeClr val="bg1"/>
                              </a:solidFill>
                              <a:latin typeface="Cambria Math" panose="02040503050406030204" pitchFamily="18" charset="0"/>
                            </a:rPr>
                            <m:t>level</m:t>
                          </m:r>
                        </m:sub>
                      </m:sSub>
                      <m:r>
                        <a:rPr lang="en-US" sz="2800" i="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𝜖</m:t>
                      </m:r>
                    </m:oMath>
                  </m:oMathPara>
                </a14:m>
                <a:endParaRPr lang="en-US" sz="2800">
                  <a:solidFill>
                    <a:schemeClr val="bg1"/>
                  </a:solidFill>
                </a:endParaRPr>
              </a:p>
            </p:txBody>
          </p:sp>
        </mc:Choice>
        <mc:Fallback>
          <p:sp>
            <p:nvSpPr>
              <p:cNvPr id="6" name="TextBox 5">
                <a:extLst>
                  <a:ext uri="{FF2B5EF4-FFF2-40B4-BE49-F238E27FC236}">
                    <a16:creationId xmlns:a16="http://schemas.microsoft.com/office/drawing/2014/main" id="{BB6D3EF7-4793-A3DA-FDC1-4E76693F61D2}"/>
                  </a:ext>
                </a:extLst>
              </p:cNvPr>
              <p:cNvSpPr txBox="1">
                <a:spLocks noRot="1" noChangeAspect="1" noMove="1" noResize="1" noEditPoints="1" noAdjustHandles="1" noChangeArrowheads="1" noChangeShapeType="1" noTextEdit="1"/>
              </p:cNvSpPr>
              <p:nvPr/>
            </p:nvSpPr>
            <p:spPr>
              <a:xfrm>
                <a:off x="1119907" y="2589305"/>
                <a:ext cx="9393381" cy="523220"/>
              </a:xfrm>
              <a:prstGeom prst="rect">
                <a:avLst/>
              </a:prstGeom>
              <a:blipFill>
                <a:blip r:embed="rId5"/>
                <a:stretch>
                  <a:fillRect b="-21429"/>
                </a:stretch>
              </a:blipFill>
            </p:spPr>
            <p:txBody>
              <a:bodyPr/>
              <a:lstStyle/>
              <a:p>
                <a:r>
                  <a:rPr lang="en-US">
                    <a:noFill/>
                  </a:rPr>
                  <a:t> </a:t>
                </a:r>
              </a:p>
            </p:txBody>
          </p:sp>
        </mc:Fallback>
      </mc:AlternateContent>
    </p:spTree>
    <p:extLst>
      <p:ext uri="{BB962C8B-B14F-4D97-AF65-F5344CB8AC3E}">
        <p14:creationId xmlns:p14="http://schemas.microsoft.com/office/powerpoint/2010/main" val="293658953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1B20D73-66E4-B6D6-0679-74F2AFE79463}"/>
                  </a:ext>
                </a:extLst>
              </p:cNvPr>
              <p:cNvSpPr txBox="1"/>
              <p:nvPr/>
            </p:nvSpPr>
            <p:spPr>
              <a:xfrm>
                <a:off x="685798" y="660344"/>
                <a:ext cx="9538858" cy="954107"/>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Model 4: Junk bond Index </a:t>
                </a:r>
                <a14:m>
                  <m:oMath xmlns:m="http://schemas.openxmlformats.org/officeDocument/2006/math">
                    <m:sSub>
                      <m:sSubPr>
                        <m:ctrlPr>
                          <a:rPr lang="en-CA" sz="2800" i="1">
                            <a:solidFill>
                              <a:schemeClr val="bg1"/>
                            </a:solidFill>
                            <a:latin typeface="Cambria Math" panose="02040503050406030204" pitchFamily="18" charset="0"/>
                            <a:ea typeface="DengXian" panose="02010600030101010101" pitchFamily="2" charset="-122"/>
                          </a:rPr>
                        </m:ctrlPr>
                      </m:sSubPr>
                      <m:e>
                        <m:r>
                          <a:rPr lang="en-US" sz="2800" i="1">
                            <a:solidFill>
                              <a:schemeClr val="bg1"/>
                            </a:solidFill>
                            <a:latin typeface="Cambria Math" panose="02040503050406030204" pitchFamily="18" charset="0"/>
                            <a:ea typeface="DengXian" panose="02010600030101010101" pitchFamily="2" charset="-122"/>
                          </a:rPr>
                          <m:t>(</m:t>
                        </m:r>
                        <m:r>
                          <a:rPr lang="en-CA"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𝑥</m:t>
                        </m:r>
                      </m:e>
                      <m:sub>
                        <m:r>
                          <a:rPr lang="en-US" sz="2800">
                            <a:solidFill>
                              <a:schemeClr val="bg1"/>
                            </a:solidFill>
                            <a:latin typeface="Cambria Math" panose="02040503050406030204" pitchFamily="18" charset="0"/>
                            <a:ea typeface="DengXian" panose="02010600030101010101" pitchFamily="2" charset="-122"/>
                            <a:cs typeface="Times New Roman" panose="02020603050405020304" pitchFamily="18" charset="0"/>
                          </a:rPr>
                          <m:t>1</m:t>
                        </m:r>
                      </m:sub>
                    </m:sSub>
                    <m:r>
                      <a:rPr lang="en-US"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 </m:t>
                    </m:r>
                  </m:oMath>
                </a14:m>
                <a:r>
                  <a:rPr lang="en-CA" sz="2800" b="1">
                    <a:solidFill>
                      <a:schemeClr val="bg1"/>
                    </a:solidFill>
                    <a:latin typeface="Futura" panose="020B0602020204020303" pitchFamily="34" charset="-79"/>
                    <a:cs typeface="Futura" panose="020B0602020204020303" pitchFamily="34" charset="-79"/>
                  </a:rPr>
                  <a:t>+ 10y Treasury bond</a:t>
                </a:r>
                <a:r>
                  <a:rPr lang="en-CA" sz="2800">
                    <a:solidFill>
                      <a:schemeClr val="bg1"/>
                    </a:solidFill>
                    <a:ea typeface="DengXian" panose="02010600030101010101" pitchFamily="2" charset="-122"/>
                  </a:rPr>
                  <a:t> </a:t>
                </a:r>
                <a14:m>
                  <m:oMath xmlns:m="http://schemas.openxmlformats.org/officeDocument/2006/math">
                    <m:sSub>
                      <m:sSubPr>
                        <m:ctrlPr>
                          <a:rPr lang="en-CA" sz="2800" i="1">
                            <a:solidFill>
                              <a:schemeClr val="bg1"/>
                            </a:solidFill>
                            <a:latin typeface="Cambria Math" panose="02040503050406030204" pitchFamily="18" charset="0"/>
                            <a:ea typeface="DengXian" panose="02010600030101010101" pitchFamily="2" charset="-122"/>
                          </a:rPr>
                        </m:ctrlPr>
                      </m:sSubPr>
                      <m:e>
                        <m:r>
                          <a:rPr lang="en-US" sz="2800" i="1">
                            <a:solidFill>
                              <a:schemeClr val="bg1"/>
                            </a:solidFill>
                            <a:latin typeface="Cambria Math" panose="02040503050406030204" pitchFamily="18" charset="0"/>
                            <a:ea typeface="DengXian" panose="02010600030101010101" pitchFamily="2" charset="-122"/>
                          </a:rPr>
                          <m:t>(</m:t>
                        </m:r>
                        <m:r>
                          <a:rPr lang="en-CA"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𝑥</m:t>
                        </m:r>
                      </m:e>
                      <m:sub>
                        <m:r>
                          <a:rPr lang="en-US" sz="2800">
                            <a:solidFill>
                              <a:schemeClr val="bg1"/>
                            </a:solidFill>
                            <a:latin typeface="Cambria Math" panose="02040503050406030204" pitchFamily="18" charset="0"/>
                            <a:ea typeface="DengXian" panose="02010600030101010101" pitchFamily="2" charset="-122"/>
                            <a:cs typeface="Times New Roman" panose="02020603050405020304" pitchFamily="18" charset="0"/>
                          </a:rPr>
                          <m:t>3</m:t>
                        </m:r>
                      </m:sub>
                    </m:sSub>
                    <m:r>
                      <a:rPr lang="en-US" sz="2800" b="1">
                        <a:solidFill>
                          <a:schemeClr val="bg1"/>
                        </a:solidFill>
                        <a:latin typeface="Cambria Math" panose="02040503050406030204" pitchFamily="18" charset="0"/>
                        <a:ea typeface="DengXian" panose="02010600030101010101" pitchFamily="2" charset="-122"/>
                        <a:cs typeface="Times New Roman" panose="02020603050405020304" pitchFamily="18" charset="0"/>
                      </a:rPr>
                      <m:t>)</m:t>
                    </m:r>
                    <m:r>
                      <a:rPr lang="en-US" sz="2800" b="1" i="1">
                        <a:solidFill>
                          <a:schemeClr val="bg1"/>
                        </a:solidFill>
                        <a:latin typeface="Cambria Math" panose="02040503050406030204" pitchFamily="18" charset="0"/>
                        <a:ea typeface="DengXian" panose="02010600030101010101" pitchFamily="2" charset="-122"/>
                        <a:cs typeface="Times New Roman" panose="02020603050405020304" pitchFamily="18" charset="0"/>
                      </a:rPr>
                      <m:t> </m:t>
                    </m:r>
                  </m:oMath>
                </a14:m>
                <a:r>
                  <a:rPr lang="en-CA" sz="2800" b="1">
                    <a:solidFill>
                      <a:schemeClr val="bg1"/>
                    </a:solidFill>
                    <a:latin typeface="Futura" panose="020B0602020204020303" pitchFamily="34" charset="-79"/>
                    <a:cs typeface="Futura" panose="020B0602020204020303" pitchFamily="34" charset="-79"/>
                  </a:rPr>
                  <a:t>+ Industrial Weight</a:t>
                </a:r>
                <a:r>
                  <a:rPr lang="en-CA" sz="2800">
                    <a:solidFill>
                      <a:schemeClr val="bg1"/>
                    </a:solidFill>
                    <a:ea typeface="DengXian" panose="02010600030101010101" pitchFamily="2" charset="-122"/>
                  </a:rPr>
                  <a:t> </a:t>
                </a:r>
                <a14:m>
                  <m:oMath xmlns:m="http://schemas.openxmlformats.org/officeDocument/2006/math">
                    <m:sSub>
                      <m:sSubPr>
                        <m:ctrlPr>
                          <a:rPr lang="en-CA" sz="2800" i="1">
                            <a:solidFill>
                              <a:schemeClr val="bg1"/>
                            </a:solidFill>
                            <a:latin typeface="Cambria Math" panose="02040503050406030204" pitchFamily="18" charset="0"/>
                            <a:ea typeface="DengXian" panose="02010600030101010101" pitchFamily="2" charset="-122"/>
                          </a:rPr>
                        </m:ctrlPr>
                      </m:sSubPr>
                      <m:e>
                        <m:r>
                          <a:rPr lang="en-US" sz="2800" i="1">
                            <a:solidFill>
                              <a:schemeClr val="bg1"/>
                            </a:solidFill>
                            <a:latin typeface="Cambria Math" panose="02040503050406030204" pitchFamily="18" charset="0"/>
                            <a:ea typeface="DengXian" panose="02010600030101010101" pitchFamily="2" charset="-122"/>
                          </a:rPr>
                          <m:t>(</m:t>
                        </m:r>
                        <m:r>
                          <a:rPr lang="en-CA" sz="28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𝑥</m:t>
                        </m:r>
                      </m:e>
                      <m:sub>
                        <m:r>
                          <a:rPr lang="en-US" sz="2800" b="0"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4</m:t>
                        </m:r>
                      </m:sub>
                    </m:sSub>
                    <m:r>
                      <a:rPr lang="en-US" sz="2800" b="1">
                        <a:solidFill>
                          <a:schemeClr val="bg1"/>
                        </a:solidFill>
                        <a:latin typeface="Cambria Math" panose="02040503050406030204" pitchFamily="18" charset="0"/>
                        <a:ea typeface="DengXian" panose="02010600030101010101" pitchFamily="2" charset="-122"/>
                        <a:cs typeface="Times New Roman" panose="02020603050405020304" pitchFamily="18" charset="0"/>
                      </a:rPr>
                      <m:t>)</m:t>
                    </m:r>
                    <m:r>
                      <a:rPr lang="en-US" sz="2800" b="1" i="1">
                        <a:solidFill>
                          <a:schemeClr val="bg1"/>
                        </a:solidFill>
                        <a:latin typeface="Cambria Math" panose="02040503050406030204" pitchFamily="18" charset="0"/>
                        <a:ea typeface="DengXian" panose="02010600030101010101" pitchFamily="2" charset="-122"/>
                        <a:cs typeface="Times New Roman" panose="02020603050405020304" pitchFamily="18" charset="0"/>
                      </a:rPr>
                      <m:t> </m:t>
                    </m:r>
                  </m:oMath>
                </a14:m>
                <a:endParaRPr lang="en-CA" sz="2800" b="1" u="none" strike="noStrike">
                  <a:solidFill>
                    <a:schemeClr val="bg1"/>
                  </a:solidFill>
                  <a:effectLst/>
                  <a:latin typeface="Futura" panose="020B0602020204020303" pitchFamily="34" charset="-79"/>
                  <a:cs typeface="Futura" panose="020B0602020204020303" pitchFamily="34" charset="-79"/>
                </a:endParaRPr>
              </a:p>
            </p:txBody>
          </p:sp>
        </mc:Choice>
        <mc:Fallback>
          <p:sp>
            <p:nvSpPr>
              <p:cNvPr id="5" name="TextBox 4">
                <a:extLst>
                  <a:ext uri="{FF2B5EF4-FFF2-40B4-BE49-F238E27FC236}">
                    <a16:creationId xmlns:a16="http://schemas.microsoft.com/office/drawing/2014/main" id="{91B20D73-66E4-B6D6-0679-74F2AFE79463}"/>
                  </a:ext>
                </a:extLst>
              </p:cNvPr>
              <p:cNvSpPr txBox="1">
                <a:spLocks noRot="1" noChangeAspect="1" noMove="1" noResize="1" noEditPoints="1" noAdjustHandles="1" noChangeArrowheads="1" noChangeShapeType="1" noTextEdit="1"/>
              </p:cNvSpPr>
              <p:nvPr/>
            </p:nvSpPr>
            <p:spPr>
              <a:xfrm>
                <a:off x="685798" y="660344"/>
                <a:ext cx="9538858" cy="954107"/>
              </a:xfrm>
              <a:prstGeom prst="rect">
                <a:avLst/>
              </a:prstGeom>
              <a:blipFill>
                <a:blip r:embed="rId3"/>
                <a:stretch>
                  <a:fillRect l="-1197" t="-5195" b="-1558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AE07C0E-5731-49DD-DEA6-7633B03253F6}"/>
                  </a:ext>
                </a:extLst>
              </p:cNvPr>
              <p:cNvSpPr txBox="1"/>
              <p:nvPr/>
            </p:nvSpPr>
            <p:spPr>
              <a:xfrm>
                <a:off x="886680" y="3263115"/>
                <a:ext cx="10418619" cy="3392147"/>
              </a:xfrm>
              <a:prstGeom prst="rect">
                <a:avLst/>
              </a:prstGeom>
              <a:noFill/>
            </p:spPr>
            <p:txBody>
              <a:bodyPr wrap="square" rtlCol="0">
                <a:spAutoFit/>
              </a:bodyPr>
              <a:lstStyle/>
              <a:p>
                <a:pPr marL="342900" indent="-342900">
                  <a:lnSpc>
                    <a:spcPct val="150000"/>
                  </a:lnSpc>
                  <a:buFont typeface="Wingdings" pitchFamily="2" charset="2"/>
                  <a:buChar char="Ø"/>
                </a:pPr>
                <a:r>
                  <a:rPr lang="en-CA" sz="2000" b="1">
                    <a:solidFill>
                      <a:schemeClr val="bg1"/>
                    </a:solidFill>
                    <a:latin typeface="Futura" panose="020B0602020204020303" pitchFamily="34" charset="-79"/>
                    <a:ea typeface="DengXian" panose="02010600030101010101" pitchFamily="2" charset="-122"/>
                    <a:cs typeface="Futura" panose="020B0602020204020303" pitchFamily="34" charset="-79"/>
                  </a:rPr>
                  <a:t>Strong </a:t>
                </a:r>
                <a:r>
                  <a:rPr lang="en-US" sz="2000" b="1">
                    <a:solidFill>
                      <a:schemeClr val="bg1"/>
                    </a:solidFill>
                    <a:latin typeface="Futura" panose="020B0602020204020303" pitchFamily="34" charset="-79"/>
                    <a:cs typeface="Futura" panose="020B0602020204020303" pitchFamily="34" charset="-79"/>
                  </a:rPr>
                  <a:t>correlations</a:t>
                </a:r>
                <a:r>
                  <a:rPr lang="en-CA" sz="2000" b="1">
                    <a:solidFill>
                      <a:schemeClr val="bg1"/>
                    </a:solidFill>
                    <a:latin typeface="Futura" panose="020B0602020204020303" pitchFamily="34" charset="-79"/>
                    <a:ea typeface="DengXian" panose="02010600030101010101" pitchFamily="2" charset="-122"/>
                    <a:cs typeface="Futura" panose="020B0602020204020303" pitchFamily="34" charset="-79"/>
                  </a:rPr>
                  <a:t> between Tech Weight</a:t>
                </a:r>
                <a:r>
                  <a:rPr lang="en-CA" sz="2000">
                    <a:solidFill>
                      <a:schemeClr val="bg1"/>
                    </a:solidFill>
                    <a:ea typeface="DengXian" panose="02010600030101010101" pitchFamily="2" charset="-122"/>
                  </a:rPr>
                  <a:t> </a:t>
                </a:r>
                <a14:m>
                  <m:oMath xmlns:m="http://schemas.openxmlformats.org/officeDocument/2006/math">
                    <m:sSub>
                      <m:sSubPr>
                        <m:ctrlPr>
                          <a:rPr lang="en-CA" sz="2000" i="1">
                            <a:solidFill>
                              <a:schemeClr val="bg1"/>
                            </a:solidFill>
                            <a:latin typeface="Cambria Math" panose="02040503050406030204" pitchFamily="18" charset="0"/>
                            <a:ea typeface="DengXian" panose="02010600030101010101" pitchFamily="2" charset="-122"/>
                          </a:rPr>
                        </m:ctrlPr>
                      </m:sSubPr>
                      <m:e>
                        <m:r>
                          <a:rPr lang="en-US" sz="2000" i="1">
                            <a:solidFill>
                              <a:schemeClr val="bg1"/>
                            </a:solidFill>
                            <a:latin typeface="Cambria Math" panose="02040503050406030204" pitchFamily="18" charset="0"/>
                            <a:ea typeface="DengXian" panose="02010600030101010101" pitchFamily="2" charset="-122"/>
                          </a:rPr>
                          <m:t>(</m:t>
                        </m:r>
                        <m:r>
                          <a:rPr lang="en-CA" sz="20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𝑥</m:t>
                        </m:r>
                      </m:e>
                      <m:sub>
                        <m:r>
                          <a:rPr lang="en-US" sz="2000" b="0"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2</m:t>
                        </m:r>
                      </m:sub>
                    </m:sSub>
                    <m:r>
                      <a:rPr lang="en-US" sz="2000" b="1">
                        <a:solidFill>
                          <a:schemeClr val="bg1"/>
                        </a:solidFill>
                        <a:latin typeface="Cambria Math" panose="02040503050406030204" pitchFamily="18" charset="0"/>
                        <a:ea typeface="DengXian" panose="02010600030101010101" pitchFamily="2" charset="-122"/>
                        <a:cs typeface="Times New Roman" panose="02020603050405020304" pitchFamily="18" charset="0"/>
                      </a:rPr>
                      <m:t>)</m:t>
                    </m:r>
                  </m:oMath>
                </a14:m>
                <a:r>
                  <a:rPr lang="en-CA" sz="2000" b="1">
                    <a:solidFill>
                      <a:schemeClr val="bg1"/>
                    </a:solidFill>
                    <a:latin typeface="Futura" panose="020B0602020204020303" pitchFamily="34" charset="-79"/>
                    <a:ea typeface="DengXian" panose="02010600030101010101" pitchFamily="2" charset="-122"/>
                    <a:cs typeface="Futura" panose="020B0602020204020303" pitchFamily="34" charset="-79"/>
                  </a:rPr>
                  <a:t> and Industrial Weight</a:t>
                </a:r>
                <a:r>
                  <a:rPr lang="en-CA" sz="2000">
                    <a:solidFill>
                      <a:schemeClr val="bg1"/>
                    </a:solidFill>
                    <a:ea typeface="DengXian" panose="02010600030101010101" pitchFamily="2" charset="-122"/>
                  </a:rPr>
                  <a:t> </a:t>
                </a:r>
                <a14:m>
                  <m:oMath xmlns:m="http://schemas.openxmlformats.org/officeDocument/2006/math">
                    <m:sSub>
                      <m:sSubPr>
                        <m:ctrlPr>
                          <a:rPr lang="en-CA" sz="2000" i="1">
                            <a:solidFill>
                              <a:schemeClr val="bg1"/>
                            </a:solidFill>
                            <a:latin typeface="Cambria Math" panose="02040503050406030204" pitchFamily="18" charset="0"/>
                            <a:ea typeface="DengXian" panose="02010600030101010101" pitchFamily="2" charset="-122"/>
                          </a:rPr>
                        </m:ctrlPr>
                      </m:sSubPr>
                      <m:e>
                        <m:r>
                          <a:rPr lang="en-US" sz="2000" i="1">
                            <a:solidFill>
                              <a:schemeClr val="bg1"/>
                            </a:solidFill>
                            <a:latin typeface="Cambria Math" panose="02040503050406030204" pitchFamily="18" charset="0"/>
                            <a:ea typeface="DengXian" panose="02010600030101010101" pitchFamily="2" charset="-122"/>
                          </a:rPr>
                          <m:t>(</m:t>
                        </m:r>
                        <m:r>
                          <a:rPr lang="en-CA" sz="2000" i="1">
                            <a:solidFill>
                              <a:schemeClr val="bg1"/>
                            </a:solidFill>
                            <a:latin typeface="Cambria Math" panose="02040503050406030204" pitchFamily="18" charset="0"/>
                            <a:ea typeface="DengXian" panose="02010600030101010101" pitchFamily="2" charset="-122"/>
                            <a:cs typeface="Times New Roman" panose="02020603050405020304" pitchFamily="18" charset="0"/>
                          </a:rPr>
                          <m:t>𝑥</m:t>
                        </m:r>
                      </m:e>
                      <m:sub>
                        <m:r>
                          <a:rPr lang="en-US" sz="2000" b="0" i="0" smtClean="0">
                            <a:solidFill>
                              <a:schemeClr val="bg1"/>
                            </a:solidFill>
                            <a:latin typeface="Cambria Math" panose="02040503050406030204" pitchFamily="18" charset="0"/>
                            <a:ea typeface="DengXian" panose="02010600030101010101" pitchFamily="2" charset="-122"/>
                            <a:cs typeface="Times New Roman" panose="02020603050405020304" pitchFamily="18" charset="0"/>
                          </a:rPr>
                          <m:t>4</m:t>
                        </m:r>
                      </m:sub>
                    </m:sSub>
                    <m:r>
                      <a:rPr lang="en-US" sz="2000" b="1">
                        <a:solidFill>
                          <a:schemeClr val="bg1"/>
                        </a:solidFill>
                        <a:latin typeface="Cambria Math" panose="02040503050406030204" pitchFamily="18" charset="0"/>
                        <a:ea typeface="DengXian" panose="02010600030101010101" pitchFamily="2" charset="-122"/>
                        <a:cs typeface="Times New Roman" panose="02020603050405020304" pitchFamily="18" charset="0"/>
                      </a:rPr>
                      <m:t>)</m:t>
                    </m:r>
                  </m:oMath>
                </a14:m>
                <a:r>
                  <a:rPr lang="en-CA" sz="2000" b="1">
                    <a:solidFill>
                      <a:schemeClr val="bg1"/>
                    </a:solidFill>
                    <a:latin typeface="Futura" panose="020B0602020204020303" pitchFamily="34" charset="-79"/>
                    <a:ea typeface="DengXian" panose="02010600030101010101" pitchFamily="2" charset="-122"/>
                    <a:cs typeface="Futura" panose="020B0602020204020303" pitchFamily="34" charset="-79"/>
                  </a:rPr>
                  <a:t> </a:t>
                </a:r>
                <a:endParaRPr lang="en-CA" sz="2000" b="1">
                  <a:solidFill>
                    <a:schemeClr val="bg1"/>
                  </a:solidFill>
                  <a:effectLst/>
                  <a:latin typeface="Futura" panose="020B0602020204020303" pitchFamily="34" charset="-79"/>
                  <a:ea typeface="DengXian" panose="02010600030101010101" pitchFamily="2" charset="-122"/>
                  <a:cs typeface="Futura" panose="020B0602020204020303" pitchFamily="34" charset="-79"/>
                </a:endParaRPr>
              </a:p>
              <a:p>
                <a:pPr marL="342900" indent="-342900">
                  <a:lnSpc>
                    <a:spcPct val="150000"/>
                  </a:lnSpc>
                  <a:buFont typeface="Wingdings" pitchFamily="2" charset="2"/>
                  <a:buChar char="Ø"/>
                </a:pPr>
                <a14:m>
                  <m:oMath xmlns:m="http://schemas.openxmlformats.org/officeDocument/2006/math">
                    <m:sSubSup>
                      <m:sSubSupPr>
                        <m:ctrlPr>
                          <a:rPr lang="en-CA" sz="2000" i="1" smtClean="0">
                            <a:solidFill>
                              <a:schemeClr val="bg1"/>
                            </a:solidFill>
                            <a:effectLst/>
                            <a:latin typeface="Cambria Math" panose="02040503050406030204" pitchFamily="18" charset="0"/>
                            <a:ea typeface="DengXian" panose="02010600030101010101" pitchFamily="2" charset="-122"/>
                          </a:rPr>
                        </m:ctrlPr>
                      </m:sSubSupPr>
                      <m:e>
                        <m:r>
                          <a:rPr lang="en-CA" sz="20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𝑅</m:t>
                        </m:r>
                      </m:e>
                      <m:sub>
                        <m:r>
                          <a:rPr lang="en-CA" sz="20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𝑎𝑑𝑗</m:t>
                        </m:r>
                      </m:sub>
                      <m:sup>
                        <m:r>
                          <a:rPr lang="en-CA" sz="20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2</m:t>
                        </m:r>
                      </m:sup>
                    </m:sSubSup>
                    <m:r>
                      <a:rPr lang="en-CA" sz="20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20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0.94</m:t>
                    </m:r>
                  </m:oMath>
                </a14:m>
                <a:r>
                  <a:rPr lang="en-US" sz="2000" b="1">
                    <a:solidFill>
                      <a:schemeClr val="bg1"/>
                    </a:solidFill>
                    <a:latin typeface="Futura" panose="020B0602020204020303" pitchFamily="34" charset="-79"/>
                    <a:cs typeface="Futura" panose="020B0602020204020303" pitchFamily="34" charset="-79"/>
                  </a:rPr>
                  <a:t>, M4 shows a very strong</a:t>
                </a:r>
                <a:r>
                  <a:rPr lang="en-CA" sz="2000" b="1" kern="100">
                    <a:solidFill>
                      <a:schemeClr val="bg1"/>
                    </a:solidFill>
                    <a:latin typeface="Futura" panose="020B0602020204020303" pitchFamily="34" charset="-79"/>
                    <a:ea typeface="DengXian" panose="02010600030101010101" pitchFamily="2" charset="-122"/>
                    <a:cs typeface="Futura" panose="020B0602020204020303" pitchFamily="34" charset="-79"/>
                  </a:rPr>
                  <a:t> adjusted R-squared</a:t>
                </a:r>
                <a:r>
                  <a:rPr lang="en-US" sz="2000" b="1">
                    <a:solidFill>
                      <a:schemeClr val="bg1"/>
                    </a:solidFill>
                    <a:latin typeface="Futura" panose="020B0602020204020303" pitchFamily="34" charset="-79"/>
                    <a:cs typeface="Futura" panose="020B0602020204020303" pitchFamily="34" charset="-79"/>
                  </a:rPr>
                  <a:t> and significant linear association between the covariates in the model and the response</a:t>
                </a:r>
              </a:p>
              <a:p>
                <a:pPr marL="285750" indent="-285750">
                  <a:lnSpc>
                    <a:spcPct val="150000"/>
                  </a:lnSpc>
                  <a:buFont typeface="Wingdings" pitchFamily="2" charset="2"/>
                  <a:buChar char="Ø"/>
                </a:pPr>
                <a14:m>
                  <m:oMath xmlns:m="http://schemas.openxmlformats.org/officeDocument/2006/math">
                    <m:r>
                      <a:rPr lang="en-CA" sz="2000" i="1" smtClean="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𝑉𝐼𝐹</m:t>
                    </m:r>
                    <m:d>
                      <m:dPr>
                        <m:ctrlPr>
                          <a:rPr lang="en-CA" sz="2000" i="1">
                            <a:solidFill>
                              <a:schemeClr val="bg1"/>
                            </a:solidFill>
                            <a:effectLst/>
                            <a:latin typeface="Cambria Math" panose="02040503050406030204" pitchFamily="18" charset="0"/>
                            <a:ea typeface="DengXian" panose="02010600030101010101" pitchFamily="2" charset="-122"/>
                          </a:rPr>
                        </m:ctrlPr>
                      </m:dPr>
                      <m:e>
                        <m:sSub>
                          <m:sSubPr>
                            <m:ctrlPr>
                              <a:rPr lang="en-CA" sz="2000" i="1">
                                <a:solidFill>
                                  <a:schemeClr val="bg1"/>
                                </a:solidFill>
                                <a:effectLst/>
                                <a:latin typeface="Cambria Math" panose="02040503050406030204" pitchFamily="18" charset="0"/>
                                <a:ea typeface="DengXian" panose="02010600030101010101" pitchFamily="2" charset="-122"/>
                              </a:rPr>
                            </m:ctrlPr>
                          </m:sSubPr>
                          <m:e>
                            <m:r>
                              <a:rPr lang="en-CA" sz="20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𝑥</m:t>
                            </m:r>
                          </m:e>
                          <m:sub>
                            <m:r>
                              <a:rPr lang="en-CA" sz="20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4</m:t>
                            </m:r>
                          </m:sub>
                        </m:sSub>
                      </m:e>
                    </m:d>
                    <m:r>
                      <a:rPr lang="en-CA" sz="2000" i="1">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m:t>
                    </m:r>
                    <m:r>
                      <a:rPr lang="en-CA" sz="2000">
                        <a:solidFill>
                          <a:schemeClr val="bg1"/>
                        </a:solidFill>
                        <a:effectLst/>
                        <a:latin typeface="Cambria Math" panose="02040503050406030204" pitchFamily="18" charset="0"/>
                        <a:ea typeface="DengXian" panose="02010600030101010101" pitchFamily="2" charset="-122"/>
                        <a:cs typeface="Times New Roman" panose="02020603050405020304" pitchFamily="18" charset="0"/>
                      </a:rPr>
                      <m:t>2.644</m:t>
                    </m:r>
                  </m:oMath>
                </a14:m>
                <a:r>
                  <a:rPr lang="en-US" sz="2000" b="1">
                    <a:solidFill>
                      <a:schemeClr val="bg1"/>
                    </a:solidFill>
                    <a:latin typeface="Futura" panose="020B0602020204020303" pitchFamily="34" charset="-79"/>
                    <a:cs typeface="Futura" panose="020B0602020204020303" pitchFamily="34" charset="-79"/>
                  </a:rPr>
                  <a:t>, Moderate multicollinearity, generally acceptable</a:t>
                </a:r>
              </a:p>
              <a:p>
                <a:pPr marL="285750" indent="-285750">
                  <a:lnSpc>
                    <a:spcPct val="150000"/>
                  </a:lnSpc>
                  <a:buFont typeface="Wingdings" pitchFamily="2" charset="2"/>
                  <a:buChar char="Ø"/>
                </a:pPr>
                <a:r>
                  <a:rPr lang="en-US" sz="2000" b="1">
                    <a:solidFill>
                      <a:schemeClr val="bg1"/>
                    </a:solidFill>
                    <a:latin typeface="Futura" panose="020B0602020204020303" pitchFamily="34" charset="-79"/>
                    <a:cs typeface="Futura" panose="020B0602020204020303" pitchFamily="34" charset="-79"/>
                  </a:rPr>
                  <a:t> </a:t>
                </a:r>
                <a14:m>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𝐶</m:t>
                        </m:r>
                      </m:e>
                      <m:sub>
                        <m:r>
                          <m:rPr>
                            <m:sty m:val="p"/>
                          </m:rPr>
                          <a:rPr lang="en-US" sz="2000" b="0" i="0" smtClean="0">
                            <a:solidFill>
                              <a:schemeClr val="bg1"/>
                            </a:solidFill>
                            <a:latin typeface="Cambria Math" panose="02040503050406030204" pitchFamily="18" charset="0"/>
                          </a:rPr>
                          <m:t>p</m:t>
                        </m:r>
                      </m:sub>
                    </m:sSub>
                  </m:oMath>
                </a14:m>
                <a:r>
                  <a:rPr lang="en-US" sz="2000" b="1">
                    <a:solidFill>
                      <a:schemeClr val="bg1"/>
                    </a:solidFill>
                    <a:latin typeface="Futura" panose="020B0602020204020303" pitchFamily="34" charset="-79"/>
                    <a:cs typeface="Futura" panose="020B0602020204020303" pitchFamily="34" charset="-79"/>
                  </a:rPr>
                  <a:t> values of all Model 4’s subset are far from p+1=4, indicate no subset of Model 4 performing better than Model 4. </a:t>
                </a:r>
              </a:p>
            </p:txBody>
          </p:sp>
        </mc:Choice>
        <mc:Fallback>
          <p:sp>
            <p:nvSpPr>
              <p:cNvPr id="7" name="TextBox 6">
                <a:extLst>
                  <a:ext uri="{FF2B5EF4-FFF2-40B4-BE49-F238E27FC236}">
                    <a16:creationId xmlns:a16="http://schemas.microsoft.com/office/drawing/2014/main" id="{0AE07C0E-5731-49DD-DEA6-7633B03253F6}"/>
                  </a:ext>
                </a:extLst>
              </p:cNvPr>
              <p:cNvSpPr txBox="1">
                <a:spLocks noRot="1" noChangeAspect="1" noMove="1" noResize="1" noEditPoints="1" noAdjustHandles="1" noChangeArrowheads="1" noChangeShapeType="1" noTextEdit="1"/>
              </p:cNvSpPr>
              <p:nvPr/>
            </p:nvSpPr>
            <p:spPr>
              <a:xfrm>
                <a:off x="886680" y="3263115"/>
                <a:ext cx="10418619" cy="3392147"/>
              </a:xfrm>
              <a:prstGeom prst="rect">
                <a:avLst/>
              </a:prstGeom>
              <a:blipFill>
                <a:blip r:embed="rId4"/>
                <a:stretch>
                  <a:fillRect l="-487" r="-122" b="-185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4C2EDDEB-69C3-5123-8A89-3519B83BC66A}"/>
                  </a:ext>
                </a:extLst>
              </p:cNvPr>
              <p:cNvSpPr txBox="1"/>
              <p:nvPr/>
            </p:nvSpPr>
            <p:spPr>
              <a:xfrm>
                <a:off x="2269627" y="2070181"/>
                <a:ext cx="61665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solidFill>
                            <a:schemeClr val="bg1"/>
                          </a:solidFill>
                          <a:latin typeface="Cambria Math" panose="02040503050406030204" pitchFamily="18" charset="0"/>
                        </a:rPr>
                        <m:t>𝑦</m:t>
                      </m:r>
                      <m:r>
                        <a:rPr lang="en-US" sz="2800" i="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𝛽</m:t>
                          </m:r>
                        </m:e>
                        <m:sub>
                          <m:r>
                            <a:rPr lang="en-US" sz="2800" i="0">
                              <a:solidFill>
                                <a:schemeClr val="bg1"/>
                              </a:solidFill>
                              <a:latin typeface="Cambria Math" panose="02040503050406030204" pitchFamily="18" charset="0"/>
                            </a:rPr>
                            <m:t>0</m:t>
                          </m:r>
                        </m:sub>
                      </m:sSub>
                      <m:r>
                        <a:rPr lang="en-US" sz="2800" i="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𝛽</m:t>
                          </m:r>
                        </m:e>
                        <m:sub>
                          <m:r>
                            <a:rPr lang="en-US" sz="2800" i="0">
                              <a:solidFill>
                                <a:schemeClr val="bg1"/>
                              </a:solidFill>
                              <a:latin typeface="Cambria Math" panose="02040503050406030204" pitchFamily="18" charset="0"/>
                            </a:rPr>
                            <m:t>1</m:t>
                          </m:r>
                        </m:sub>
                      </m:sSub>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0">
                              <a:solidFill>
                                <a:schemeClr val="bg1"/>
                              </a:solidFill>
                              <a:latin typeface="Cambria Math" panose="02040503050406030204" pitchFamily="18" charset="0"/>
                            </a:rPr>
                            <m:t>1</m:t>
                          </m:r>
                        </m:sub>
                      </m:sSub>
                      <m:r>
                        <a:rPr lang="en-US" sz="2800" i="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𝛽</m:t>
                          </m:r>
                        </m:e>
                        <m:sub>
                          <m:r>
                            <a:rPr lang="en-US" sz="2800" i="0">
                              <a:solidFill>
                                <a:schemeClr val="bg1"/>
                              </a:solidFill>
                              <a:latin typeface="Cambria Math" panose="02040503050406030204" pitchFamily="18" charset="0"/>
                            </a:rPr>
                            <m:t>2</m:t>
                          </m:r>
                        </m:sub>
                      </m:sSub>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0">
                              <a:solidFill>
                                <a:schemeClr val="bg1"/>
                              </a:solidFill>
                              <a:latin typeface="Cambria Math" panose="02040503050406030204" pitchFamily="18" charset="0"/>
                            </a:rPr>
                            <m:t>3</m:t>
                          </m:r>
                        </m:sub>
                      </m:sSub>
                      <m:r>
                        <a:rPr lang="en-US" sz="2800" i="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𝛽</m:t>
                          </m:r>
                        </m:e>
                        <m:sub>
                          <m:r>
                            <a:rPr lang="en-US" sz="2800" i="0">
                              <a:solidFill>
                                <a:schemeClr val="bg1"/>
                              </a:solidFill>
                              <a:latin typeface="Cambria Math" panose="02040503050406030204" pitchFamily="18" charset="0"/>
                            </a:rPr>
                            <m:t>4</m:t>
                          </m:r>
                        </m:sub>
                      </m:sSub>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0">
                              <a:solidFill>
                                <a:schemeClr val="bg1"/>
                              </a:solidFill>
                              <a:latin typeface="Cambria Math" panose="02040503050406030204" pitchFamily="18" charset="0"/>
                            </a:rPr>
                            <m:t>4</m:t>
                          </m:r>
                        </m:sub>
                      </m:sSub>
                      <m:r>
                        <a:rPr lang="en-US" sz="2800" i="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𝜖</m:t>
                      </m:r>
                    </m:oMath>
                  </m:oMathPara>
                </a14:m>
                <a:endParaRPr lang="en-US" sz="2800">
                  <a:solidFill>
                    <a:schemeClr val="bg1"/>
                  </a:solidFill>
                </a:endParaRPr>
              </a:p>
            </p:txBody>
          </p:sp>
        </mc:Choice>
        <mc:Fallback>
          <p:sp>
            <p:nvSpPr>
              <p:cNvPr id="6" name="TextBox 5">
                <a:extLst>
                  <a:ext uri="{FF2B5EF4-FFF2-40B4-BE49-F238E27FC236}">
                    <a16:creationId xmlns:a16="http://schemas.microsoft.com/office/drawing/2014/main" id="{4C2EDDEB-69C3-5123-8A89-3519B83BC66A}"/>
                  </a:ext>
                </a:extLst>
              </p:cNvPr>
              <p:cNvSpPr txBox="1">
                <a:spLocks noRot="1" noChangeAspect="1" noMove="1" noResize="1" noEditPoints="1" noAdjustHandles="1" noChangeArrowheads="1" noChangeShapeType="1" noTextEdit="1"/>
              </p:cNvSpPr>
              <p:nvPr/>
            </p:nvSpPr>
            <p:spPr>
              <a:xfrm>
                <a:off x="2269627" y="2070181"/>
                <a:ext cx="6166532" cy="523220"/>
              </a:xfrm>
              <a:prstGeom prst="rect">
                <a:avLst/>
              </a:prstGeom>
              <a:blipFill>
                <a:blip r:embed="rId5"/>
                <a:stretch>
                  <a:fillRect b="-19048"/>
                </a:stretch>
              </a:blipFill>
            </p:spPr>
            <p:txBody>
              <a:bodyPr/>
              <a:lstStyle/>
              <a:p>
                <a:r>
                  <a:rPr lang="en-US">
                    <a:noFill/>
                  </a:rPr>
                  <a:t> </a:t>
                </a:r>
              </a:p>
            </p:txBody>
          </p:sp>
        </mc:Fallback>
      </mc:AlternateContent>
    </p:spTree>
    <p:extLst>
      <p:ext uri="{BB962C8B-B14F-4D97-AF65-F5344CB8AC3E}">
        <p14:creationId xmlns:p14="http://schemas.microsoft.com/office/powerpoint/2010/main" val="33397542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7" y="660344"/>
            <a:ext cx="9259247" cy="954107"/>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Automatic model selection for Model 3 and Model 4</a:t>
            </a:r>
            <a:endParaRPr lang="en-CA" sz="2800" b="1" u="none" strike="noStrike">
              <a:solidFill>
                <a:schemeClr val="bg1"/>
              </a:solidFill>
              <a:effectLst/>
              <a:latin typeface="Futura" panose="020B0602020204020303" pitchFamily="34" charset="-79"/>
              <a:cs typeface="Futura" panose="020B0602020204020303" pitchFamily="34" charset="-79"/>
            </a:endParaRPr>
          </a:p>
        </p:txBody>
      </p:sp>
      <p:sp>
        <p:nvSpPr>
          <p:cNvPr id="7" name="TextBox 6">
            <a:extLst>
              <a:ext uri="{FF2B5EF4-FFF2-40B4-BE49-F238E27FC236}">
                <a16:creationId xmlns:a16="http://schemas.microsoft.com/office/drawing/2014/main" id="{0AE07C0E-5731-49DD-DEA6-7633B03253F6}"/>
              </a:ext>
            </a:extLst>
          </p:cNvPr>
          <p:cNvSpPr txBox="1"/>
          <p:nvPr/>
        </p:nvSpPr>
        <p:spPr>
          <a:xfrm>
            <a:off x="708571" y="2635050"/>
            <a:ext cx="10774838" cy="2802242"/>
          </a:xfrm>
          <a:prstGeom prst="rect">
            <a:avLst/>
          </a:prstGeom>
          <a:noFill/>
        </p:spPr>
        <p:txBody>
          <a:bodyPr wrap="square" rtlCol="0">
            <a:spAutoFit/>
          </a:bodyPr>
          <a:lstStyle/>
          <a:p>
            <a:pPr>
              <a:lnSpc>
                <a:spcPct val="150000"/>
              </a:lnSpc>
            </a:pPr>
            <a:r>
              <a:rPr lang="en-US" sz="2400" b="1">
                <a:solidFill>
                  <a:schemeClr val="bg1"/>
                </a:solidFill>
                <a:latin typeface="Futura" panose="020B0602020204020303" pitchFamily="34" charset="-79"/>
                <a:cs typeface="Futura" panose="020B0602020204020303" pitchFamily="34" charset="-79"/>
              </a:rPr>
              <a:t>Model 4: returned by the algorithm (implemented by R) contains all the same variates</a:t>
            </a:r>
          </a:p>
          <a:p>
            <a:pPr>
              <a:lnSpc>
                <a:spcPct val="150000"/>
              </a:lnSpc>
            </a:pPr>
            <a:endParaRPr lang="en-US" sz="2400" b="1">
              <a:solidFill>
                <a:schemeClr val="bg1"/>
              </a:solidFill>
              <a:latin typeface="Futura" panose="020B0602020204020303" pitchFamily="34" charset="-79"/>
              <a:cs typeface="Futura" panose="020B0602020204020303" pitchFamily="34" charset="-79"/>
            </a:endParaRPr>
          </a:p>
          <a:p>
            <a:pPr>
              <a:lnSpc>
                <a:spcPct val="150000"/>
              </a:lnSpc>
            </a:pPr>
            <a:r>
              <a:rPr lang="en-US" sz="2400" b="1">
                <a:solidFill>
                  <a:schemeClr val="bg1"/>
                </a:solidFill>
                <a:latin typeface="Futura" panose="020B0602020204020303" pitchFamily="34" charset="-79"/>
                <a:cs typeface="Futura" panose="020B0602020204020303" pitchFamily="34" charset="-79"/>
              </a:rPr>
              <a:t>Model 3: returned with all the same variates. </a:t>
            </a:r>
          </a:p>
          <a:p>
            <a:pPr>
              <a:lnSpc>
                <a:spcPct val="150000"/>
              </a:lnSpc>
            </a:pPr>
            <a:endParaRPr lang="en-US" sz="2400" b="1">
              <a:solidFill>
                <a:schemeClr val="bg1"/>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62740159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5246466"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Final Model Selection </a:t>
            </a:r>
            <a:endParaRPr lang="en-CA" sz="2800" b="1" u="none" strike="noStrike">
              <a:solidFill>
                <a:schemeClr val="bg1"/>
              </a:solidFill>
              <a:effectLst/>
              <a:latin typeface="Futura" panose="020B0602020204020303" pitchFamily="34" charset="-79"/>
              <a:cs typeface="Futura" panose="020B0602020204020303" pitchFamily="34" charset="-79"/>
            </a:endParaRPr>
          </a:p>
        </p:txBody>
      </p:sp>
      <p:sp>
        <p:nvSpPr>
          <p:cNvPr id="7" name="TextBox 6">
            <a:extLst>
              <a:ext uri="{FF2B5EF4-FFF2-40B4-BE49-F238E27FC236}">
                <a16:creationId xmlns:a16="http://schemas.microsoft.com/office/drawing/2014/main" id="{0AE07C0E-5731-49DD-DEA6-7633B03253F6}"/>
              </a:ext>
            </a:extLst>
          </p:cNvPr>
          <p:cNvSpPr txBox="1"/>
          <p:nvPr/>
        </p:nvSpPr>
        <p:spPr>
          <a:xfrm>
            <a:off x="685798" y="3145396"/>
            <a:ext cx="10664853" cy="3273910"/>
          </a:xfrm>
          <a:prstGeom prst="rect">
            <a:avLst/>
          </a:prstGeom>
          <a:noFill/>
        </p:spPr>
        <p:txBody>
          <a:bodyPr wrap="square" rtlCol="0">
            <a:spAutoFit/>
          </a:bodyPr>
          <a:lstStyle/>
          <a:p>
            <a:pPr>
              <a:lnSpc>
                <a:spcPct val="150000"/>
              </a:lnSpc>
            </a:pPr>
            <a:r>
              <a:rPr lang="en-US" sz="2000" b="1">
                <a:solidFill>
                  <a:schemeClr val="bg1"/>
                </a:solidFill>
                <a:latin typeface="Futura" panose="020B0602020204020303" pitchFamily="34" charset="-79"/>
                <a:cs typeface="Futura" panose="020B0602020204020303" pitchFamily="34" charset="-79"/>
              </a:rPr>
              <a:t>Observation: </a:t>
            </a:r>
          </a:p>
          <a:p>
            <a:pPr>
              <a:lnSpc>
                <a:spcPct val="150000"/>
              </a:lnSpc>
            </a:pPr>
            <a:r>
              <a:rPr lang="en-US" sz="2000" b="1">
                <a:solidFill>
                  <a:schemeClr val="bg1"/>
                </a:solidFill>
                <a:latin typeface="Futura" panose="020B0602020204020303" pitchFamily="34" charset="-79"/>
                <a:cs typeface="Futura" panose="020B0602020204020303" pitchFamily="34" charset="-79"/>
              </a:rPr>
              <a:t>Model 4 has </a:t>
            </a:r>
            <a:r>
              <a:rPr lang="en-US" sz="2000" b="1">
                <a:solidFill>
                  <a:srgbClr val="00B050"/>
                </a:solidFill>
                <a:latin typeface="Futura" panose="020B0602020204020303" pitchFamily="34" charset="-79"/>
                <a:cs typeface="Futura" panose="020B0602020204020303" pitchFamily="34" charset="-79"/>
              </a:rPr>
              <a:t>highest</a:t>
            </a:r>
            <a:r>
              <a:rPr lang="en-US" sz="2000" b="1">
                <a:solidFill>
                  <a:schemeClr val="bg1"/>
                </a:solidFill>
                <a:latin typeface="Futura" panose="020B0602020204020303" pitchFamily="34" charset="-79"/>
                <a:cs typeface="Futura" panose="020B0602020204020303" pitchFamily="34" charset="-79"/>
              </a:rPr>
              <a:t> adjusted R-squared.</a:t>
            </a:r>
          </a:p>
          <a:p>
            <a:pPr>
              <a:lnSpc>
                <a:spcPct val="150000"/>
              </a:lnSpc>
            </a:pPr>
            <a:r>
              <a:rPr lang="en-US" sz="2000" b="1">
                <a:solidFill>
                  <a:srgbClr val="00B050"/>
                </a:solidFill>
                <a:latin typeface="Futura" panose="020B0602020204020303" pitchFamily="34" charset="-79"/>
                <a:cs typeface="Futura" panose="020B0602020204020303" pitchFamily="34" charset="-79"/>
              </a:rPr>
              <a:t>Lowest</a:t>
            </a:r>
            <a:r>
              <a:rPr lang="en-US" sz="2000" b="1">
                <a:solidFill>
                  <a:schemeClr val="bg1"/>
                </a:solidFill>
                <a:latin typeface="Futura" panose="020B0602020204020303" pitchFamily="34" charset="-79"/>
                <a:cs typeface="Futura" panose="020B0602020204020303" pitchFamily="34" charset="-79"/>
              </a:rPr>
              <a:t> PRESS statistic implied least overfitting among these 3 models. </a:t>
            </a:r>
          </a:p>
          <a:p>
            <a:pPr>
              <a:lnSpc>
                <a:spcPct val="150000"/>
              </a:lnSpc>
            </a:pPr>
            <a:r>
              <a:rPr lang="en-US" sz="2000" b="1">
                <a:solidFill>
                  <a:srgbClr val="00B050"/>
                </a:solidFill>
                <a:latin typeface="Futura" panose="020B0602020204020303" pitchFamily="34" charset="-79"/>
                <a:cs typeface="Futura" panose="020B0602020204020303" pitchFamily="34" charset="-79"/>
              </a:rPr>
              <a:t>Lowest</a:t>
            </a:r>
            <a:r>
              <a:rPr lang="en-US" sz="2000" b="1">
                <a:solidFill>
                  <a:schemeClr val="bg1"/>
                </a:solidFill>
                <a:latin typeface="Futura" panose="020B0602020204020303" pitchFamily="34" charset="-79"/>
                <a:cs typeface="Futura" panose="020B0602020204020303" pitchFamily="34" charset="-79"/>
              </a:rPr>
              <a:t> AIC and BIC. </a:t>
            </a:r>
          </a:p>
          <a:p>
            <a:pPr>
              <a:lnSpc>
                <a:spcPct val="150000"/>
              </a:lnSpc>
            </a:pPr>
            <a:r>
              <a:rPr lang="en-US" sz="2000" b="1">
                <a:solidFill>
                  <a:schemeClr val="bg1"/>
                </a:solidFill>
                <a:latin typeface="Futura" panose="020B0602020204020303" pitchFamily="34" charset="-79"/>
                <a:cs typeface="Futura" panose="020B0602020204020303" pitchFamily="34" charset="-79"/>
              </a:rPr>
              <a:t>Model 4 performance </a:t>
            </a:r>
            <a:r>
              <a:rPr lang="en-US" sz="2000" b="1">
                <a:solidFill>
                  <a:srgbClr val="00B050"/>
                </a:solidFill>
                <a:latin typeface="Futura" panose="020B0602020204020303" pitchFamily="34" charset="-79"/>
                <a:cs typeface="Futura" panose="020B0602020204020303" pitchFamily="34" charset="-79"/>
              </a:rPr>
              <a:t>best</a:t>
            </a:r>
            <a:r>
              <a:rPr lang="en-US" sz="2000" b="1">
                <a:solidFill>
                  <a:schemeClr val="bg1"/>
                </a:solidFill>
                <a:latin typeface="Futura" panose="020B0602020204020303" pitchFamily="34" charset="-79"/>
                <a:cs typeface="Futura" panose="020B0602020204020303" pitchFamily="34" charset="-79"/>
              </a:rPr>
              <a:t> under both </a:t>
            </a:r>
            <a:r>
              <a:rPr lang="en-US" sz="2000" b="1">
                <a:solidFill>
                  <a:srgbClr val="00B0F0"/>
                </a:solidFill>
                <a:latin typeface="Futura" panose="020B0602020204020303" pitchFamily="34" charset="-79"/>
                <a:cs typeface="Futura" panose="020B0602020204020303" pitchFamily="34" charset="-79"/>
              </a:rPr>
              <a:t>model fit</a:t>
            </a:r>
            <a:r>
              <a:rPr lang="en-US" sz="2000" b="1">
                <a:solidFill>
                  <a:schemeClr val="bg1"/>
                </a:solidFill>
                <a:latin typeface="Futura" panose="020B0602020204020303" pitchFamily="34" charset="-79"/>
                <a:cs typeface="Futura" panose="020B0602020204020303" pitchFamily="34" charset="-79"/>
              </a:rPr>
              <a:t> and </a:t>
            </a:r>
            <a:r>
              <a:rPr lang="en-US" sz="2000" b="1">
                <a:solidFill>
                  <a:srgbClr val="00B0F0"/>
                </a:solidFill>
                <a:latin typeface="Futura" panose="020B0602020204020303" pitchFamily="34" charset="-79"/>
                <a:cs typeface="Futura" panose="020B0602020204020303" pitchFamily="34" charset="-79"/>
              </a:rPr>
              <a:t>model complexity </a:t>
            </a:r>
            <a:r>
              <a:rPr lang="en-US" sz="2000" b="1">
                <a:solidFill>
                  <a:schemeClr val="bg1"/>
                </a:solidFill>
                <a:latin typeface="Futura" panose="020B0602020204020303" pitchFamily="34" charset="-79"/>
                <a:cs typeface="Futura" panose="020B0602020204020303" pitchFamily="34" charset="-79"/>
              </a:rPr>
              <a:t>consideration.</a:t>
            </a:r>
          </a:p>
          <a:p>
            <a:pPr>
              <a:lnSpc>
                <a:spcPct val="150000"/>
              </a:lnSpc>
            </a:pPr>
            <a:r>
              <a:rPr lang="en-US" sz="2000" b="1">
                <a:solidFill>
                  <a:schemeClr val="bg1"/>
                </a:solidFill>
                <a:latin typeface="Futura" panose="020B0602020204020303" pitchFamily="34" charset="-79"/>
                <a:cs typeface="Futura" panose="020B0602020204020303" pitchFamily="34" charset="-79"/>
              </a:rPr>
              <a:t>So, Model 4 would be selected as our </a:t>
            </a:r>
            <a:r>
              <a:rPr lang="en-US" sz="2000" b="1">
                <a:solidFill>
                  <a:srgbClr val="00B050"/>
                </a:solidFill>
                <a:latin typeface="Futura" panose="020B0602020204020303" pitchFamily="34" charset="-79"/>
                <a:cs typeface="Futura" panose="020B0602020204020303" pitchFamily="34" charset="-79"/>
              </a:rPr>
              <a:t>final model</a:t>
            </a:r>
            <a:r>
              <a:rPr lang="en-US" sz="2000" b="1">
                <a:solidFill>
                  <a:schemeClr val="bg1"/>
                </a:solidFill>
                <a:latin typeface="Futura" panose="020B0602020204020303" pitchFamily="34" charset="-79"/>
                <a:cs typeface="Futura" panose="020B0602020204020303" pitchFamily="34" charset="-79"/>
              </a:rPr>
              <a:t>.</a:t>
            </a:r>
          </a:p>
        </p:txBody>
      </p:sp>
      <p:sp>
        <p:nvSpPr>
          <p:cNvPr id="8" name="Rectangle 7">
            <a:extLst>
              <a:ext uri="{FF2B5EF4-FFF2-40B4-BE49-F238E27FC236}">
                <a16:creationId xmlns:a16="http://schemas.microsoft.com/office/drawing/2014/main" id="{3A4DDC4A-783D-81B8-E58B-5DCFC86AEB9E}"/>
              </a:ext>
            </a:extLst>
          </p:cNvPr>
          <p:cNvSpPr/>
          <p:nvPr/>
        </p:nvSpPr>
        <p:spPr>
          <a:xfrm>
            <a:off x="287166" y="1016774"/>
            <a:ext cx="8803935" cy="2049291"/>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sign with black numbers&#10;&#10;Description automatically generated">
            <a:extLst>
              <a:ext uri="{FF2B5EF4-FFF2-40B4-BE49-F238E27FC236}">
                <a16:creationId xmlns:a16="http://schemas.microsoft.com/office/drawing/2014/main" id="{56ECFEF6-F38A-F08D-3D81-9198A3E85E0C}"/>
              </a:ext>
            </a:extLst>
          </p:cNvPr>
          <p:cNvPicPr>
            <a:picLocks noChangeAspect="1"/>
          </p:cNvPicPr>
          <p:nvPr/>
        </p:nvPicPr>
        <p:blipFill>
          <a:blip r:embed="rId3"/>
          <a:stretch>
            <a:fillRect/>
          </a:stretch>
        </p:blipFill>
        <p:spPr>
          <a:xfrm>
            <a:off x="685798" y="1484421"/>
            <a:ext cx="7949918" cy="1193328"/>
          </a:xfrm>
          <a:prstGeom prst="rect">
            <a:avLst/>
          </a:prstGeom>
        </p:spPr>
      </p:pic>
      <p:sp>
        <p:nvSpPr>
          <p:cNvPr id="9" name="Rounded Rectangle 8">
            <a:extLst>
              <a:ext uri="{FF2B5EF4-FFF2-40B4-BE49-F238E27FC236}">
                <a16:creationId xmlns:a16="http://schemas.microsoft.com/office/drawing/2014/main" id="{0148751C-287F-A950-C9A1-3D94981479A3}"/>
              </a:ext>
            </a:extLst>
          </p:cNvPr>
          <p:cNvSpPr/>
          <p:nvPr/>
        </p:nvSpPr>
        <p:spPr>
          <a:xfrm>
            <a:off x="2327564" y="2390582"/>
            <a:ext cx="1577508" cy="279610"/>
          </a:xfrm>
          <a:prstGeom prst="roundRect">
            <a:avLst/>
          </a:prstGeom>
          <a:solidFill>
            <a:srgbClr val="00B050">
              <a:alpha val="503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02A93B0C-A5AB-7B8C-EF52-BADFCAD8323C}"/>
              </a:ext>
            </a:extLst>
          </p:cNvPr>
          <p:cNvSpPr/>
          <p:nvPr/>
        </p:nvSpPr>
        <p:spPr>
          <a:xfrm>
            <a:off x="3905092" y="2385587"/>
            <a:ext cx="1656860" cy="279610"/>
          </a:xfrm>
          <a:prstGeom prst="roundRect">
            <a:avLst/>
          </a:prstGeom>
          <a:solidFill>
            <a:srgbClr val="00B050">
              <a:alpha val="503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8A5A738-6A80-9D34-5B18-5CD94FAB2A1A}"/>
              </a:ext>
            </a:extLst>
          </p:cNvPr>
          <p:cNvSpPr/>
          <p:nvPr/>
        </p:nvSpPr>
        <p:spPr>
          <a:xfrm>
            <a:off x="5561972" y="2385587"/>
            <a:ext cx="1573731" cy="279610"/>
          </a:xfrm>
          <a:prstGeom prst="roundRect">
            <a:avLst/>
          </a:prstGeom>
          <a:solidFill>
            <a:srgbClr val="00B050">
              <a:alpha val="503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CC64A6A2-E344-C222-2BAE-4DC2C473761F}"/>
              </a:ext>
            </a:extLst>
          </p:cNvPr>
          <p:cNvSpPr/>
          <p:nvPr/>
        </p:nvSpPr>
        <p:spPr>
          <a:xfrm>
            <a:off x="7135723" y="2398139"/>
            <a:ext cx="1499993" cy="279610"/>
          </a:xfrm>
          <a:prstGeom prst="roundRect">
            <a:avLst/>
          </a:prstGeom>
          <a:solidFill>
            <a:srgbClr val="00B050">
              <a:alpha val="503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456933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6213766" cy="523220"/>
          </a:xfrm>
          <a:prstGeom prst="rect">
            <a:avLst/>
          </a:prstGeom>
          <a:noFill/>
        </p:spPr>
        <p:txBody>
          <a:bodyPr wrap="square" rtlCol="0">
            <a:spAutoFit/>
          </a:bodyPr>
          <a:lstStyle/>
          <a:p>
            <a:r>
              <a:rPr lang="en-CA" sz="2800" b="1" u="none" strike="noStrike">
                <a:solidFill>
                  <a:schemeClr val="bg1"/>
                </a:solidFill>
                <a:effectLst/>
                <a:latin typeface="Futura" panose="020B0602020204020303" pitchFamily="34" charset="-79"/>
                <a:cs typeface="Futura" panose="020B0602020204020303" pitchFamily="34" charset="-79"/>
              </a:rPr>
              <a:t>Model checking</a:t>
            </a:r>
            <a:r>
              <a:rPr lang="en-CA" sz="2800" b="1">
                <a:solidFill>
                  <a:schemeClr val="bg1"/>
                </a:solidFill>
                <a:latin typeface="Futura" panose="020B0602020204020303" pitchFamily="34" charset="-79"/>
                <a:cs typeface="Futura" panose="020B0602020204020303" pitchFamily="34" charset="-79"/>
              </a:rPr>
              <a:t> for Model 4</a:t>
            </a:r>
            <a:endParaRPr lang="en-CA" sz="2800" b="1" u="none" strike="noStrike">
              <a:solidFill>
                <a:schemeClr val="bg1"/>
              </a:solidFill>
              <a:effectLst/>
              <a:latin typeface="Futura" panose="020B0602020204020303" pitchFamily="34" charset="-79"/>
              <a:cs typeface="Futura" panose="020B0602020204020303" pitchFamily="34" charset="-79"/>
            </a:endParaRPr>
          </a:p>
        </p:txBody>
      </p:sp>
      <p:sp>
        <p:nvSpPr>
          <p:cNvPr id="7" name="TextBox 6">
            <a:extLst>
              <a:ext uri="{FF2B5EF4-FFF2-40B4-BE49-F238E27FC236}">
                <a16:creationId xmlns:a16="http://schemas.microsoft.com/office/drawing/2014/main" id="{0AE07C0E-5731-49DD-DEA6-7633B03253F6}"/>
              </a:ext>
            </a:extLst>
          </p:cNvPr>
          <p:cNvSpPr txBox="1"/>
          <p:nvPr/>
        </p:nvSpPr>
        <p:spPr>
          <a:xfrm>
            <a:off x="5308861" y="3078496"/>
            <a:ext cx="6064462" cy="1709250"/>
          </a:xfrm>
          <a:prstGeom prst="rect">
            <a:avLst/>
          </a:prstGeom>
          <a:noFill/>
        </p:spPr>
        <p:txBody>
          <a:bodyPr wrap="square" rtlCol="0">
            <a:spAutoFit/>
          </a:bodyPr>
          <a:lstStyle/>
          <a:p>
            <a:pPr>
              <a:lnSpc>
                <a:spcPct val="150000"/>
              </a:lnSpc>
            </a:pPr>
            <a:r>
              <a:rPr lang="en-US" b="1">
                <a:solidFill>
                  <a:schemeClr val="bg1"/>
                </a:solidFill>
                <a:latin typeface="Futura" panose="020B0602020204020303" pitchFamily="34" charset="-79"/>
                <a:cs typeface="Futura" panose="020B0602020204020303" pitchFamily="34" charset="-79"/>
              </a:rPr>
              <a:t>Observed roughly the same amount of points above and below the horizontal line at zero, suggesting that the </a:t>
            </a:r>
            <a:r>
              <a:rPr lang="en-US" b="1">
                <a:solidFill>
                  <a:srgbClr val="00B0F0"/>
                </a:solidFill>
                <a:latin typeface="Futura" panose="020B0602020204020303" pitchFamily="34" charset="-79"/>
                <a:cs typeface="Futura" panose="020B0602020204020303" pitchFamily="34" charset="-79"/>
              </a:rPr>
              <a:t>Mean of 0 </a:t>
            </a:r>
            <a:r>
              <a:rPr lang="en-US" b="1">
                <a:solidFill>
                  <a:schemeClr val="bg1"/>
                </a:solidFill>
                <a:latin typeface="Futura" panose="020B0602020204020303" pitchFamily="34" charset="-79"/>
                <a:cs typeface="Futura" panose="020B0602020204020303" pitchFamily="34" charset="-79"/>
              </a:rPr>
              <a:t>assumption is </a:t>
            </a:r>
            <a:r>
              <a:rPr lang="en-US" b="1">
                <a:solidFill>
                  <a:srgbClr val="00B050"/>
                </a:solidFill>
                <a:latin typeface="Futura" panose="020B0602020204020303" pitchFamily="34" charset="-79"/>
                <a:cs typeface="Futura" panose="020B0602020204020303" pitchFamily="34" charset="-79"/>
              </a:rPr>
              <a:t>not violated</a:t>
            </a:r>
            <a:r>
              <a:rPr lang="en-US" b="1">
                <a:solidFill>
                  <a:schemeClr val="bg1"/>
                </a:solidFill>
                <a:latin typeface="Futura" panose="020B0602020204020303" pitchFamily="34" charset="-79"/>
                <a:cs typeface="Futura" panose="020B0602020204020303" pitchFamily="34" charset="-79"/>
              </a:rPr>
              <a:t>.</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2A8B67F3-9264-A592-BE32-6195146D816F}"/>
                  </a:ext>
                </a:extLst>
              </p:cNvPr>
              <p:cNvSpPr txBox="1"/>
              <p:nvPr/>
            </p:nvSpPr>
            <p:spPr>
              <a:xfrm>
                <a:off x="581890" y="1490480"/>
                <a:ext cx="946139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𝑦</m:t>
                          </m:r>
                        </m:e>
                        <m:sub>
                          <m:r>
                            <a:rPr lang="en-US" sz="2000" i="1">
                              <a:solidFill>
                                <a:schemeClr val="bg1"/>
                              </a:solidFill>
                              <a:latin typeface="Cambria Math" panose="02040503050406030204" pitchFamily="18" charset="0"/>
                            </a:rPr>
                            <m:t>𝑖</m:t>
                          </m:r>
                        </m:sub>
                      </m:sSub>
                      <m:r>
                        <a:rPr lang="en-US" sz="2000" i="0">
                          <a:solidFill>
                            <a:schemeClr val="bg1"/>
                          </a:solidFill>
                          <a:latin typeface="Cambria Math" panose="02040503050406030204" pitchFamily="18" charset="0"/>
                        </a:rPr>
                        <m:t>=</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𝛽</m:t>
                          </m:r>
                        </m:e>
                        <m:sub>
                          <m:r>
                            <a:rPr lang="en-US" sz="2000" i="0">
                              <a:solidFill>
                                <a:schemeClr val="bg1"/>
                              </a:solidFill>
                              <a:latin typeface="Cambria Math" panose="02040503050406030204" pitchFamily="18" charset="0"/>
                            </a:rPr>
                            <m:t>0</m:t>
                          </m:r>
                        </m:sub>
                      </m:sSub>
                      <m:r>
                        <a:rPr lang="en-US" sz="2000" i="0">
                          <a:solidFill>
                            <a:schemeClr val="bg1"/>
                          </a:solidFill>
                          <a:latin typeface="Cambria Math" panose="02040503050406030204" pitchFamily="18" charset="0"/>
                        </a:rPr>
                        <m:t>+</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𝛽</m:t>
                          </m:r>
                        </m:e>
                        <m:sub>
                          <m:r>
                            <a:rPr lang="en-US" sz="2000" i="0">
                              <a:solidFill>
                                <a:schemeClr val="bg1"/>
                              </a:solidFill>
                              <a:latin typeface="Cambria Math" panose="02040503050406030204" pitchFamily="18" charset="0"/>
                            </a:rPr>
                            <m:t>1</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𝑥</m:t>
                          </m:r>
                        </m:e>
                        <m:sub>
                          <m:r>
                            <a:rPr lang="en-US" sz="2000" i="0">
                              <a:solidFill>
                                <a:schemeClr val="bg1"/>
                              </a:solidFill>
                              <a:latin typeface="Cambria Math" panose="02040503050406030204" pitchFamily="18" charset="0"/>
                            </a:rPr>
                            <m:t>1</m:t>
                          </m:r>
                          <m:r>
                            <a:rPr lang="en-US" sz="2000" i="1">
                              <a:solidFill>
                                <a:schemeClr val="bg1"/>
                              </a:solidFill>
                              <a:latin typeface="Cambria Math" panose="02040503050406030204" pitchFamily="18" charset="0"/>
                            </a:rPr>
                            <m:t>𝑖</m:t>
                          </m:r>
                        </m:sub>
                      </m:sSub>
                      <m:r>
                        <a:rPr lang="en-US" sz="2000" i="0">
                          <a:solidFill>
                            <a:schemeClr val="bg1"/>
                          </a:solidFill>
                          <a:latin typeface="Cambria Math" panose="02040503050406030204" pitchFamily="18" charset="0"/>
                        </a:rPr>
                        <m:t>+</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𝛽</m:t>
                          </m:r>
                        </m:e>
                        <m:sub>
                          <m:r>
                            <a:rPr lang="en-US" sz="2000" i="0">
                              <a:solidFill>
                                <a:schemeClr val="bg1"/>
                              </a:solidFill>
                              <a:latin typeface="Cambria Math" panose="02040503050406030204" pitchFamily="18" charset="0"/>
                            </a:rPr>
                            <m:t>2</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𝑥</m:t>
                          </m:r>
                        </m:e>
                        <m:sub>
                          <m:r>
                            <a:rPr lang="en-US" sz="2000" i="0">
                              <a:solidFill>
                                <a:schemeClr val="bg1"/>
                              </a:solidFill>
                              <a:latin typeface="Cambria Math" panose="02040503050406030204" pitchFamily="18" charset="0"/>
                            </a:rPr>
                            <m:t>3</m:t>
                          </m:r>
                          <m:r>
                            <a:rPr lang="en-US" sz="2000" i="1">
                              <a:solidFill>
                                <a:schemeClr val="bg1"/>
                              </a:solidFill>
                              <a:latin typeface="Cambria Math" panose="02040503050406030204" pitchFamily="18" charset="0"/>
                            </a:rPr>
                            <m:t>𝑖</m:t>
                          </m:r>
                        </m:sub>
                      </m:sSub>
                      <m:r>
                        <a:rPr lang="en-US" sz="2000" i="0">
                          <a:solidFill>
                            <a:schemeClr val="bg1"/>
                          </a:solidFill>
                          <a:latin typeface="Cambria Math" panose="02040503050406030204" pitchFamily="18" charset="0"/>
                        </a:rPr>
                        <m:t>+</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𝛽</m:t>
                          </m:r>
                        </m:e>
                        <m:sub>
                          <m:r>
                            <a:rPr lang="en-US" sz="2000" i="0">
                              <a:solidFill>
                                <a:schemeClr val="bg1"/>
                              </a:solidFill>
                              <a:latin typeface="Cambria Math" panose="02040503050406030204" pitchFamily="18" charset="0"/>
                            </a:rPr>
                            <m:t>3</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𝑥</m:t>
                          </m:r>
                        </m:e>
                        <m:sub>
                          <m:r>
                            <a:rPr lang="en-US" sz="2000" i="0">
                              <a:solidFill>
                                <a:schemeClr val="bg1"/>
                              </a:solidFill>
                              <a:latin typeface="Cambria Math" panose="02040503050406030204" pitchFamily="18" charset="0"/>
                            </a:rPr>
                            <m:t>4</m:t>
                          </m:r>
                          <m:r>
                            <a:rPr lang="en-US" sz="2000" i="1">
                              <a:solidFill>
                                <a:schemeClr val="bg1"/>
                              </a:solidFill>
                              <a:latin typeface="Cambria Math" panose="02040503050406030204" pitchFamily="18" charset="0"/>
                            </a:rPr>
                            <m:t>𝑖</m:t>
                          </m:r>
                        </m:sub>
                      </m:sSub>
                      <m:r>
                        <a:rPr lang="en-US" sz="2000" i="0">
                          <a:solidFill>
                            <a:schemeClr val="bg1"/>
                          </a:solidFill>
                          <a:latin typeface="Cambria Math" panose="02040503050406030204" pitchFamily="18" charset="0"/>
                        </a:rPr>
                        <m:t>+</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𝜖</m:t>
                          </m:r>
                        </m:e>
                        <m:sub>
                          <m:r>
                            <a:rPr lang="en-US" sz="2000" i="1">
                              <a:solidFill>
                                <a:schemeClr val="bg1"/>
                              </a:solidFill>
                              <a:latin typeface="Cambria Math" panose="02040503050406030204" pitchFamily="18" charset="0"/>
                            </a:rPr>
                            <m:t>𝑖</m:t>
                          </m:r>
                        </m:sub>
                      </m:sSub>
                      <m:r>
                        <a:rPr lang="en-US" sz="2000" i="0">
                          <a:solidFill>
                            <a:schemeClr val="bg1"/>
                          </a:solidFill>
                          <a:latin typeface="Cambria Math" panose="02040503050406030204" pitchFamily="18" charset="0"/>
                        </a:rPr>
                        <m:t>  </m:t>
                      </m:r>
                      <m:r>
                        <m:rPr>
                          <m:sty m:val="p"/>
                        </m:rPr>
                        <a:rPr lang="en-US" sz="2000" i="0">
                          <a:solidFill>
                            <a:schemeClr val="bg1"/>
                          </a:solidFill>
                          <a:latin typeface="Cambria Math" panose="02040503050406030204" pitchFamily="18" charset="0"/>
                        </a:rPr>
                        <m:t>where</m:t>
                      </m:r>
                      <m:r>
                        <a:rPr lang="en-US" sz="2000" i="0">
                          <a:solidFill>
                            <a:schemeClr val="bg1"/>
                          </a:solidFill>
                          <a:latin typeface="Cambria Math" panose="02040503050406030204" pitchFamily="18" charset="0"/>
                        </a:rPr>
                        <m:t>  </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𝜖</m:t>
                          </m:r>
                        </m:e>
                        <m:sub>
                          <m:r>
                            <a:rPr lang="en-US" sz="2000" i="1">
                              <a:solidFill>
                                <a:schemeClr val="bg1"/>
                              </a:solidFill>
                              <a:latin typeface="Cambria Math" panose="02040503050406030204" pitchFamily="18" charset="0"/>
                            </a:rPr>
                            <m:t>𝑖</m:t>
                          </m:r>
                        </m:sub>
                      </m:sSub>
                      <m:r>
                        <a:rPr lang="en-US" sz="2000" i="0">
                          <a:solidFill>
                            <a:schemeClr val="bg1"/>
                          </a:solidFill>
                          <a:latin typeface="Cambria Math" panose="02040503050406030204" pitchFamily="18" charset="0"/>
                        </a:rPr>
                        <m:t>~</m:t>
                      </m:r>
                      <m:r>
                        <a:rPr lang="en-US" sz="2000" i="1">
                          <a:solidFill>
                            <a:schemeClr val="bg1"/>
                          </a:solidFill>
                          <a:latin typeface="Cambria Math" panose="02040503050406030204" pitchFamily="18" charset="0"/>
                        </a:rPr>
                        <m:t>𝑁</m:t>
                      </m:r>
                      <m:d>
                        <m:dPr>
                          <m:ctrlPr>
                            <a:rPr lang="en-US" sz="2000" i="1">
                              <a:solidFill>
                                <a:schemeClr val="bg1"/>
                              </a:solidFill>
                              <a:latin typeface="Cambria Math" panose="02040503050406030204" pitchFamily="18" charset="0"/>
                            </a:rPr>
                          </m:ctrlPr>
                        </m:dPr>
                        <m:e>
                          <m:r>
                            <a:rPr lang="en-US" sz="2000" i="0">
                              <a:solidFill>
                                <a:schemeClr val="bg1"/>
                              </a:solidFill>
                              <a:latin typeface="Cambria Math" panose="02040503050406030204" pitchFamily="18" charset="0"/>
                            </a:rPr>
                            <m:t>0,</m:t>
                          </m:r>
                          <m:sSup>
                            <m:sSupPr>
                              <m:ctrlPr>
                                <a:rPr lang="en-US" sz="2000" i="1">
                                  <a:solidFill>
                                    <a:schemeClr val="bg1"/>
                                  </a:solidFill>
                                  <a:latin typeface="Cambria Math" panose="02040503050406030204" pitchFamily="18" charset="0"/>
                                </a:rPr>
                              </m:ctrlPr>
                            </m:sSupPr>
                            <m:e>
                              <m:r>
                                <a:rPr lang="en-US" sz="2000" i="1">
                                  <a:solidFill>
                                    <a:schemeClr val="bg1"/>
                                  </a:solidFill>
                                  <a:latin typeface="Cambria Math" panose="02040503050406030204" pitchFamily="18" charset="0"/>
                                </a:rPr>
                                <m:t>𝜎</m:t>
                              </m:r>
                            </m:e>
                            <m:sup>
                              <m:r>
                                <a:rPr lang="en-US" sz="2000" i="0">
                                  <a:solidFill>
                                    <a:schemeClr val="bg1"/>
                                  </a:solidFill>
                                  <a:latin typeface="Cambria Math" panose="02040503050406030204" pitchFamily="18" charset="0"/>
                                </a:rPr>
                                <m:t>2</m:t>
                              </m:r>
                            </m:sup>
                          </m:sSup>
                        </m:e>
                      </m:d>
                      <m:r>
                        <a:rPr lang="en-US" sz="2000" i="0">
                          <a:solidFill>
                            <a:schemeClr val="bg1"/>
                          </a:solidFill>
                          <a:latin typeface="Cambria Math" panose="02040503050406030204" pitchFamily="18" charset="0"/>
                        </a:rPr>
                        <m:t>  </m:t>
                      </m:r>
                      <m:r>
                        <m:rPr>
                          <m:sty m:val="p"/>
                        </m:rPr>
                        <a:rPr lang="en-US" sz="2000" i="0">
                          <a:solidFill>
                            <a:schemeClr val="bg1"/>
                          </a:solidFill>
                          <a:latin typeface="Cambria Math" panose="02040503050406030204" pitchFamily="18" charset="0"/>
                        </a:rPr>
                        <m:t>indepdently</m:t>
                      </m:r>
                      <m:r>
                        <a:rPr lang="en-US" sz="2000" i="0">
                          <a:solidFill>
                            <a:schemeClr val="bg1"/>
                          </a:solidFill>
                          <a:latin typeface="Cambria Math" panose="02040503050406030204" pitchFamily="18" charset="0"/>
                        </a:rPr>
                        <m:t> </m:t>
                      </m:r>
                      <m:r>
                        <m:rPr>
                          <m:sty m:val="p"/>
                        </m:rPr>
                        <a:rPr lang="en-US" sz="2000" i="0">
                          <a:solidFill>
                            <a:schemeClr val="bg1"/>
                          </a:solidFill>
                          <a:latin typeface="Cambria Math" panose="02040503050406030204" pitchFamily="18" charset="0"/>
                        </a:rPr>
                        <m:t>for</m:t>
                      </m:r>
                      <m:r>
                        <a:rPr lang="en-US" sz="2000" i="0">
                          <a:solidFill>
                            <a:schemeClr val="bg1"/>
                          </a:solidFill>
                          <a:latin typeface="Cambria Math" panose="02040503050406030204" pitchFamily="18" charset="0"/>
                        </a:rPr>
                        <m:t> </m:t>
                      </m:r>
                      <m:r>
                        <a:rPr lang="en-US" sz="2000" i="1">
                          <a:solidFill>
                            <a:schemeClr val="bg1"/>
                          </a:solidFill>
                          <a:latin typeface="Cambria Math" panose="02040503050406030204" pitchFamily="18" charset="0"/>
                        </a:rPr>
                        <m:t>𝑖</m:t>
                      </m:r>
                      <m:r>
                        <a:rPr lang="en-US" sz="2000" i="0">
                          <a:solidFill>
                            <a:schemeClr val="bg1"/>
                          </a:solidFill>
                          <a:latin typeface="Cambria Math" panose="02040503050406030204" pitchFamily="18" charset="0"/>
                        </a:rPr>
                        <m:t>=1,…,</m:t>
                      </m:r>
                      <m:r>
                        <a:rPr lang="en-US" sz="2000" i="1">
                          <a:solidFill>
                            <a:schemeClr val="bg1"/>
                          </a:solidFill>
                          <a:latin typeface="Cambria Math" panose="02040503050406030204" pitchFamily="18" charset="0"/>
                        </a:rPr>
                        <m:t>𝑛</m:t>
                      </m:r>
                    </m:oMath>
                  </m:oMathPara>
                </a14:m>
                <a:endParaRPr lang="en-US" sz="2000">
                  <a:solidFill>
                    <a:schemeClr val="bg1"/>
                  </a:solidFill>
                </a:endParaRPr>
              </a:p>
            </p:txBody>
          </p:sp>
        </mc:Choice>
        <mc:Fallback>
          <p:sp>
            <p:nvSpPr>
              <p:cNvPr id="6" name="TextBox 5">
                <a:extLst>
                  <a:ext uri="{FF2B5EF4-FFF2-40B4-BE49-F238E27FC236}">
                    <a16:creationId xmlns:a16="http://schemas.microsoft.com/office/drawing/2014/main" id="{2A8B67F3-9264-A592-BE32-6195146D816F}"/>
                  </a:ext>
                </a:extLst>
              </p:cNvPr>
              <p:cNvSpPr txBox="1">
                <a:spLocks noRot="1" noChangeAspect="1" noMove="1" noResize="1" noEditPoints="1" noAdjustHandles="1" noChangeArrowheads="1" noChangeShapeType="1" noTextEdit="1"/>
              </p:cNvSpPr>
              <p:nvPr/>
            </p:nvSpPr>
            <p:spPr>
              <a:xfrm>
                <a:off x="581890" y="1490480"/>
                <a:ext cx="9461396" cy="400110"/>
              </a:xfrm>
              <a:prstGeom prst="rect">
                <a:avLst/>
              </a:prstGeom>
              <a:blipFill>
                <a:blip r:embed="rId3"/>
                <a:stretch>
                  <a:fillRect b="-18750"/>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A4881431-D394-4B2E-5B75-9BB089443B67}"/>
              </a:ext>
            </a:extLst>
          </p:cNvPr>
          <p:cNvSpPr/>
          <p:nvPr/>
        </p:nvSpPr>
        <p:spPr>
          <a:xfrm>
            <a:off x="143583" y="2130988"/>
            <a:ext cx="4791154" cy="3877649"/>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aph with a red line and black dots&#10;&#10;Description automatically generated">
            <a:extLst>
              <a:ext uri="{FF2B5EF4-FFF2-40B4-BE49-F238E27FC236}">
                <a16:creationId xmlns:a16="http://schemas.microsoft.com/office/drawing/2014/main" id="{05FCCFA8-716B-9BBD-9E2C-7BF7F6CC519E}"/>
              </a:ext>
            </a:extLst>
          </p:cNvPr>
          <p:cNvPicPr>
            <a:picLocks noChangeAspect="1"/>
          </p:cNvPicPr>
          <p:nvPr/>
        </p:nvPicPr>
        <p:blipFill rotWithShape="1">
          <a:blip r:embed="rId4">
            <a:extLst>
              <a:ext uri="{28A0092B-C50C-407E-A947-70E740481C1C}">
                <a14:useLocalDpi xmlns:a14="http://schemas.microsoft.com/office/drawing/2010/main" val="0"/>
              </a:ext>
            </a:extLst>
          </a:blip>
          <a:srcRect t="7159" r="2678" b="3507"/>
          <a:stretch/>
        </p:blipFill>
        <p:spPr bwMode="auto">
          <a:xfrm>
            <a:off x="493213" y="2483686"/>
            <a:ext cx="4040833" cy="31722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364495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7" y="660344"/>
            <a:ext cx="7475789" cy="523220"/>
          </a:xfrm>
          <a:prstGeom prst="rect">
            <a:avLst/>
          </a:prstGeom>
          <a:noFill/>
        </p:spPr>
        <p:txBody>
          <a:bodyPr wrap="square" rtlCol="0">
            <a:spAutoFit/>
          </a:bodyPr>
          <a:lstStyle/>
          <a:p>
            <a:r>
              <a:rPr lang="en-CA" sz="2800" b="1" u="none" strike="noStrike">
                <a:solidFill>
                  <a:schemeClr val="bg1"/>
                </a:solidFill>
                <a:effectLst/>
                <a:latin typeface="Futura" panose="020B0602020204020303" pitchFamily="34" charset="-79"/>
                <a:cs typeface="Futura" panose="020B0602020204020303" pitchFamily="34" charset="-79"/>
              </a:rPr>
              <a:t>Model checking</a:t>
            </a:r>
            <a:r>
              <a:rPr lang="en-CA" sz="2800" b="1">
                <a:solidFill>
                  <a:schemeClr val="bg1"/>
                </a:solidFill>
                <a:latin typeface="Futura" panose="020B0602020204020303" pitchFamily="34" charset="-79"/>
                <a:cs typeface="Futura" panose="020B0602020204020303" pitchFamily="34" charset="-79"/>
              </a:rPr>
              <a:t> for Model 4</a:t>
            </a:r>
            <a:endParaRPr lang="en-CA" sz="2800" b="1" u="none" strike="noStrike">
              <a:solidFill>
                <a:schemeClr val="bg1"/>
              </a:solidFill>
              <a:effectLst/>
              <a:latin typeface="Futura" panose="020B0602020204020303" pitchFamily="34" charset="-79"/>
              <a:cs typeface="Futura" panose="020B0602020204020303" pitchFamily="34" charset="-79"/>
            </a:endParaRPr>
          </a:p>
        </p:txBody>
      </p:sp>
      <p:sp>
        <p:nvSpPr>
          <p:cNvPr id="7" name="TextBox 6">
            <a:extLst>
              <a:ext uri="{FF2B5EF4-FFF2-40B4-BE49-F238E27FC236}">
                <a16:creationId xmlns:a16="http://schemas.microsoft.com/office/drawing/2014/main" id="{0AE07C0E-5731-49DD-DEA6-7633B03253F6}"/>
              </a:ext>
            </a:extLst>
          </p:cNvPr>
          <p:cNvSpPr txBox="1"/>
          <p:nvPr/>
        </p:nvSpPr>
        <p:spPr>
          <a:xfrm>
            <a:off x="5065214" y="2614683"/>
            <a:ext cx="6421464" cy="2540311"/>
          </a:xfrm>
          <a:prstGeom prst="rect">
            <a:avLst/>
          </a:prstGeom>
          <a:noFill/>
        </p:spPr>
        <p:txBody>
          <a:bodyPr wrap="square" rtlCol="0">
            <a:spAutoFit/>
          </a:bodyPr>
          <a:lstStyle/>
          <a:p>
            <a:pPr>
              <a:lnSpc>
                <a:spcPct val="150000"/>
              </a:lnSpc>
            </a:pPr>
            <a:r>
              <a:rPr lang="en-CA" b="1">
                <a:solidFill>
                  <a:schemeClr val="bg1"/>
                </a:solidFill>
                <a:latin typeface="Futura" panose="020B0602020204020303" pitchFamily="34" charset="-79"/>
                <a:ea typeface="Aptos" panose="020B0004020202020204" pitchFamily="34" charset="0"/>
                <a:cs typeface="Futura" panose="020B0602020204020303" pitchFamily="34" charset="-79"/>
              </a:rPr>
              <a:t>P</a:t>
            </a:r>
            <a:r>
              <a:rPr lang="en-CA" sz="1800" b="1">
                <a:solidFill>
                  <a:schemeClr val="bg1"/>
                </a:solidFill>
                <a:effectLst/>
                <a:latin typeface="Futura" panose="020B0602020204020303" pitchFamily="34" charset="-79"/>
                <a:ea typeface="Aptos" panose="020B0004020202020204" pitchFamily="34" charset="0"/>
                <a:cs typeface="Futura" panose="020B0602020204020303" pitchFamily="34" charset="-79"/>
              </a:rPr>
              <a:t>oints seem to roughly follow a quadratic trend, i.e. the points do not appear completely randomly scattered.</a:t>
            </a:r>
          </a:p>
          <a:p>
            <a:pPr>
              <a:lnSpc>
                <a:spcPct val="150000"/>
              </a:lnSpc>
            </a:pPr>
            <a:r>
              <a:rPr lang="en-CA" b="1">
                <a:solidFill>
                  <a:srgbClr val="00B0F0"/>
                </a:solidFill>
                <a:latin typeface="Futura" panose="020B0602020204020303" pitchFamily="34" charset="-79"/>
                <a:ea typeface="Aptos" panose="020B0004020202020204" pitchFamily="34" charset="0"/>
                <a:cs typeface="Futura" panose="020B0602020204020303" pitchFamily="34" charset="-79"/>
              </a:rPr>
              <a:t>I</a:t>
            </a:r>
            <a:r>
              <a:rPr lang="en-CA" sz="1800" b="1">
                <a:solidFill>
                  <a:srgbClr val="00B0F0"/>
                </a:solidFill>
                <a:effectLst/>
                <a:latin typeface="Futura" panose="020B0602020204020303" pitchFamily="34" charset="-79"/>
                <a:ea typeface="Aptos" panose="020B0004020202020204" pitchFamily="34" charset="0"/>
                <a:cs typeface="Futura" panose="020B0602020204020303" pitchFamily="34" charset="-79"/>
              </a:rPr>
              <a:t>ndependence</a:t>
            </a:r>
            <a:r>
              <a:rPr lang="en-CA" sz="1800" b="1">
                <a:solidFill>
                  <a:schemeClr val="bg1"/>
                </a:solidFill>
                <a:effectLst/>
                <a:latin typeface="Futura" panose="020B0602020204020303" pitchFamily="34" charset="-79"/>
                <a:ea typeface="Aptos" panose="020B0004020202020204" pitchFamily="34" charset="0"/>
                <a:cs typeface="Futura" panose="020B0602020204020303" pitchFamily="34" charset="-79"/>
              </a:rPr>
              <a:t> assumption is </a:t>
            </a:r>
            <a:r>
              <a:rPr lang="en-CA" sz="1800" b="1">
                <a:solidFill>
                  <a:srgbClr val="FF0000"/>
                </a:solidFill>
                <a:effectLst/>
                <a:latin typeface="Futura" panose="020B0602020204020303" pitchFamily="34" charset="-79"/>
                <a:ea typeface="Aptos" panose="020B0004020202020204" pitchFamily="34" charset="0"/>
                <a:cs typeface="Futura" panose="020B0602020204020303" pitchFamily="34" charset="-79"/>
              </a:rPr>
              <a:t>violated</a:t>
            </a:r>
            <a:r>
              <a:rPr lang="en-CA" sz="1800" b="1">
                <a:solidFill>
                  <a:schemeClr val="bg1"/>
                </a:solidFill>
                <a:effectLst/>
                <a:latin typeface="Futura" panose="020B0602020204020303" pitchFamily="34" charset="-79"/>
                <a:ea typeface="Aptos" panose="020B0004020202020204" pitchFamily="34" charset="0"/>
                <a:cs typeface="Futura" panose="020B0602020204020303" pitchFamily="34" charset="-79"/>
              </a:rPr>
              <a:t> (since our data is time-dependent and tends to follow trends over time )</a:t>
            </a:r>
          </a:p>
        </p:txBody>
      </p:sp>
      <p:sp>
        <p:nvSpPr>
          <p:cNvPr id="4" name="Rectangle 3">
            <a:extLst>
              <a:ext uri="{FF2B5EF4-FFF2-40B4-BE49-F238E27FC236}">
                <a16:creationId xmlns:a16="http://schemas.microsoft.com/office/drawing/2014/main" id="{EF76ABB9-A5CC-EB97-C802-AE9E8E998416}"/>
              </a:ext>
            </a:extLst>
          </p:cNvPr>
          <p:cNvSpPr/>
          <p:nvPr/>
        </p:nvSpPr>
        <p:spPr>
          <a:xfrm>
            <a:off x="-20" y="1891738"/>
            <a:ext cx="4745832" cy="3964956"/>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aph with a red line and black dots&#10;&#10;Description automatically generated">
            <a:extLst>
              <a:ext uri="{FF2B5EF4-FFF2-40B4-BE49-F238E27FC236}">
                <a16:creationId xmlns:a16="http://schemas.microsoft.com/office/drawing/2014/main" id="{05FCCFA8-716B-9BBD-9E2C-7BF7F6CC519E}"/>
              </a:ext>
            </a:extLst>
          </p:cNvPr>
          <p:cNvPicPr>
            <a:picLocks noChangeAspect="1"/>
          </p:cNvPicPr>
          <p:nvPr/>
        </p:nvPicPr>
        <p:blipFill rotWithShape="1">
          <a:blip r:embed="rId3">
            <a:extLst>
              <a:ext uri="{28A0092B-C50C-407E-A947-70E740481C1C}">
                <a14:useLocalDpi xmlns:a14="http://schemas.microsoft.com/office/drawing/2010/main" val="0"/>
              </a:ext>
            </a:extLst>
          </a:blip>
          <a:srcRect t="7159" r="2678" b="3507"/>
          <a:stretch/>
        </p:blipFill>
        <p:spPr bwMode="auto">
          <a:xfrm>
            <a:off x="319402" y="2298680"/>
            <a:ext cx="4040833" cy="31722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6919871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2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7" y="660344"/>
            <a:ext cx="7475789" cy="523220"/>
          </a:xfrm>
          <a:prstGeom prst="rect">
            <a:avLst/>
          </a:prstGeom>
          <a:noFill/>
        </p:spPr>
        <p:txBody>
          <a:bodyPr wrap="square" rtlCol="0">
            <a:spAutoFit/>
          </a:bodyPr>
          <a:lstStyle/>
          <a:p>
            <a:r>
              <a:rPr lang="en-CA" sz="2800" b="1" u="none" strike="noStrike">
                <a:solidFill>
                  <a:schemeClr val="bg1"/>
                </a:solidFill>
                <a:effectLst/>
                <a:latin typeface="Futura" panose="020B0602020204020303" pitchFamily="34" charset="-79"/>
                <a:cs typeface="Futura" panose="020B0602020204020303" pitchFamily="34" charset="-79"/>
              </a:rPr>
              <a:t>Model checking</a:t>
            </a:r>
            <a:r>
              <a:rPr lang="en-CA" sz="2800" b="1">
                <a:solidFill>
                  <a:schemeClr val="bg1"/>
                </a:solidFill>
                <a:latin typeface="Futura" panose="020B0602020204020303" pitchFamily="34" charset="-79"/>
                <a:cs typeface="Futura" panose="020B0602020204020303" pitchFamily="34" charset="-79"/>
              </a:rPr>
              <a:t> for Model 4</a:t>
            </a:r>
            <a:endParaRPr lang="en-CA" sz="2800" b="1" u="none" strike="noStrike">
              <a:solidFill>
                <a:schemeClr val="bg1"/>
              </a:solidFill>
              <a:effectLst/>
              <a:latin typeface="Futura" panose="020B0602020204020303" pitchFamily="34" charset="-79"/>
              <a:cs typeface="Futura" panose="020B0602020204020303" pitchFamily="34" charset="-79"/>
            </a:endParaRPr>
          </a:p>
        </p:txBody>
      </p:sp>
      <p:sp>
        <p:nvSpPr>
          <p:cNvPr id="4" name="Rectangle 3">
            <a:extLst>
              <a:ext uri="{FF2B5EF4-FFF2-40B4-BE49-F238E27FC236}">
                <a16:creationId xmlns:a16="http://schemas.microsoft.com/office/drawing/2014/main" id="{EF76ABB9-A5CC-EB97-C802-AE9E8E998416}"/>
              </a:ext>
            </a:extLst>
          </p:cNvPr>
          <p:cNvSpPr/>
          <p:nvPr/>
        </p:nvSpPr>
        <p:spPr>
          <a:xfrm>
            <a:off x="-20" y="1891738"/>
            <a:ext cx="4745832" cy="3964956"/>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DC82611D-03D7-214F-3FD5-7A72F5BF5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12" y="1422400"/>
            <a:ext cx="11785755" cy="497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8897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4704737" cy="523220"/>
          </a:xfrm>
          <a:prstGeom prst="rect">
            <a:avLst/>
          </a:prstGeom>
          <a:noFill/>
        </p:spPr>
        <p:txBody>
          <a:bodyPr wrap="square" rtlCol="0">
            <a:spAutoFit/>
          </a:bodyPr>
          <a:lstStyle/>
          <a:p>
            <a:r>
              <a:rPr lang="en-US" sz="2800" b="1">
                <a:solidFill>
                  <a:schemeClr val="bg1"/>
                </a:solidFill>
                <a:latin typeface="Futura" panose="020B0602020204020303" pitchFamily="34" charset="-79"/>
                <a:cs typeface="Futura" panose="020B0602020204020303" pitchFamily="34" charset="-79"/>
              </a:rPr>
              <a:t>How Idea come out?</a:t>
            </a:r>
          </a:p>
        </p:txBody>
      </p:sp>
      <p:sp>
        <p:nvSpPr>
          <p:cNvPr id="7" name="TextBox 6">
            <a:extLst>
              <a:ext uri="{FF2B5EF4-FFF2-40B4-BE49-F238E27FC236}">
                <a16:creationId xmlns:a16="http://schemas.microsoft.com/office/drawing/2014/main" id="{0AE07C0E-5731-49DD-DEA6-7633B03253F6}"/>
              </a:ext>
            </a:extLst>
          </p:cNvPr>
          <p:cNvSpPr txBox="1"/>
          <p:nvPr/>
        </p:nvSpPr>
        <p:spPr>
          <a:xfrm>
            <a:off x="1526458" y="2091439"/>
            <a:ext cx="8915400" cy="2812245"/>
          </a:xfrm>
          <a:prstGeom prst="rect">
            <a:avLst/>
          </a:prstGeom>
          <a:noFill/>
        </p:spPr>
        <p:txBody>
          <a:bodyPr wrap="square" rtlCol="0">
            <a:spAutoFit/>
          </a:bodyPr>
          <a:lstStyle/>
          <a:p>
            <a:pPr>
              <a:lnSpc>
                <a:spcPct val="150000"/>
              </a:lnSpc>
            </a:pPr>
            <a:r>
              <a:rPr lang="en-CA" sz="2000" b="1" u="none" strike="noStrike">
                <a:solidFill>
                  <a:schemeClr val="bg1"/>
                </a:solidFill>
                <a:effectLst/>
                <a:latin typeface="Futura" panose="020B0602020204020303" pitchFamily="34" charset="-79"/>
                <a:cs typeface="Futura" panose="020B0602020204020303" pitchFamily="34" charset="-79"/>
              </a:rPr>
              <a:t>Imagine you could unravel the secrets of the most watched stock index in the world, the S&amp;P 500. Every rise and dip of this index not only reflects the health of the U.S. economy but also dictates investment decisions across the globe. We aim to identify the hidden relationships and key drivers influencing the S&amp;P 500……</a:t>
            </a:r>
            <a:endParaRPr lang="en-US" sz="2000" b="1">
              <a:solidFill>
                <a:schemeClr val="bg1"/>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46586464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7" y="660344"/>
            <a:ext cx="6961911" cy="523220"/>
          </a:xfrm>
          <a:prstGeom prst="rect">
            <a:avLst/>
          </a:prstGeom>
          <a:noFill/>
        </p:spPr>
        <p:txBody>
          <a:bodyPr wrap="square" rtlCol="0">
            <a:spAutoFit/>
          </a:bodyPr>
          <a:lstStyle/>
          <a:p>
            <a:r>
              <a:rPr lang="en-CA" sz="2800" b="1" u="none" strike="noStrike">
                <a:solidFill>
                  <a:schemeClr val="bg1"/>
                </a:solidFill>
                <a:effectLst/>
                <a:latin typeface="Futura" panose="020B0602020204020303" pitchFamily="34" charset="-79"/>
                <a:cs typeface="Futura" panose="020B0602020204020303" pitchFamily="34" charset="-79"/>
              </a:rPr>
              <a:t>Model checking</a:t>
            </a:r>
            <a:r>
              <a:rPr lang="en-CA" sz="2800" b="1">
                <a:solidFill>
                  <a:schemeClr val="bg1"/>
                </a:solidFill>
                <a:latin typeface="Futura" panose="020B0602020204020303" pitchFamily="34" charset="-79"/>
                <a:cs typeface="Futura" panose="020B0602020204020303" pitchFamily="34" charset="-79"/>
              </a:rPr>
              <a:t> for Model 4</a:t>
            </a:r>
            <a:endParaRPr lang="en-CA" sz="2800" b="1" u="none" strike="noStrike">
              <a:solidFill>
                <a:schemeClr val="bg1"/>
              </a:solidFill>
              <a:effectLst/>
              <a:latin typeface="Futura" panose="020B0602020204020303" pitchFamily="34" charset="-79"/>
              <a:cs typeface="Futura" panose="020B0602020204020303" pitchFamily="34" charset="-79"/>
            </a:endParaRPr>
          </a:p>
        </p:txBody>
      </p:sp>
      <p:sp>
        <p:nvSpPr>
          <p:cNvPr id="7" name="TextBox 6">
            <a:extLst>
              <a:ext uri="{FF2B5EF4-FFF2-40B4-BE49-F238E27FC236}">
                <a16:creationId xmlns:a16="http://schemas.microsoft.com/office/drawing/2014/main" id="{0AE07C0E-5731-49DD-DEA6-7633B03253F6}"/>
              </a:ext>
            </a:extLst>
          </p:cNvPr>
          <p:cNvSpPr txBox="1"/>
          <p:nvPr/>
        </p:nvSpPr>
        <p:spPr>
          <a:xfrm>
            <a:off x="5773132" y="3104409"/>
            <a:ext cx="5946069" cy="1832746"/>
          </a:xfrm>
          <a:prstGeom prst="rect">
            <a:avLst/>
          </a:prstGeom>
          <a:noFill/>
        </p:spPr>
        <p:txBody>
          <a:bodyPr wrap="square" rtlCol="0">
            <a:spAutoFit/>
          </a:bodyPr>
          <a:lstStyle/>
          <a:p>
            <a:pPr>
              <a:lnSpc>
                <a:spcPct val="150000"/>
              </a:lnSpc>
            </a:pPr>
            <a:r>
              <a:rPr lang="en-CA" b="1">
                <a:solidFill>
                  <a:schemeClr val="bg1"/>
                </a:solidFill>
                <a:latin typeface="Futura" panose="020B0602020204020303" pitchFamily="34" charset="-79"/>
                <a:ea typeface="Aptos" panose="020B0004020202020204" pitchFamily="34" charset="0"/>
                <a:cs typeface="Futura" panose="020B0602020204020303" pitchFamily="34" charset="-79"/>
              </a:rPr>
              <a:t>P</a:t>
            </a:r>
            <a:r>
              <a:rPr lang="en-CA" sz="1800" b="1">
                <a:solidFill>
                  <a:schemeClr val="bg1"/>
                </a:solidFill>
                <a:effectLst/>
                <a:latin typeface="Futura" panose="020B0602020204020303" pitchFamily="34" charset="-79"/>
                <a:ea typeface="Aptos" panose="020B0004020202020204" pitchFamily="34" charset="0"/>
                <a:cs typeface="Futura" panose="020B0602020204020303" pitchFamily="34" charset="-79"/>
              </a:rPr>
              <a:t>oints on this plot lie reasonably along a straight line, suggesting that the </a:t>
            </a:r>
            <a:r>
              <a:rPr lang="en-CA" sz="1800" b="1">
                <a:solidFill>
                  <a:srgbClr val="00B0F0"/>
                </a:solidFill>
                <a:effectLst/>
                <a:latin typeface="Futura" panose="020B0602020204020303" pitchFamily="34" charset="-79"/>
                <a:ea typeface="Aptos" panose="020B0004020202020204" pitchFamily="34" charset="0"/>
                <a:cs typeface="Futura" panose="020B0602020204020303" pitchFamily="34" charset="-79"/>
              </a:rPr>
              <a:t>Normality</a:t>
            </a:r>
            <a:r>
              <a:rPr lang="en-CA" sz="1800" b="1">
                <a:solidFill>
                  <a:schemeClr val="bg1"/>
                </a:solidFill>
                <a:effectLst/>
                <a:latin typeface="Futura" panose="020B0602020204020303" pitchFamily="34" charset="-79"/>
                <a:ea typeface="Aptos" panose="020B0004020202020204" pitchFamily="34" charset="0"/>
                <a:cs typeface="Futura" panose="020B0602020204020303" pitchFamily="34" charset="-79"/>
              </a:rPr>
              <a:t> assumption is </a:t>
            </a:r>
            <a:r>
              <a:rPr lang="en-CA" sz="1800" b="1">
                <a:solidFill>
                  <a:srgbClr val="00B050"/>
                </a:solidFill>
                <a:effectLst/>
                <a:latin typeface="Futura" panose="020B0602020204020303" pitchFamily="34" charset="-79"/>
                <a:ea typeface="Aptos" panose="020B0004020202020204" pitchFamily="34" charset="0"/>
                <a:cs typeface="Futura" panose="020B0602020204020303" pitchFamily="34" charset="-79"/>
              </a:rPr>
              <a:t>not violated</a:t>
            </a:r>
            <a:r>
              <a:rPr lang="en-CA" sz="1800" b="1">
                <a:solidFill>
                  <a:schemeClr val="bg1"/>
                </a:solidFill>
                <a:effectLst/>
                <a:latin typeface="Futura" panose="020B0602020204020303" pitchFamily="34" charset="-79"/>
                <a:ea typeface="Aptos" panose="020B0004020202020204" pitchFamily="34" charset="0"/>
                <a:cs typeface="Futura" panose="020B0602020204020303" pitchFamily="34" charset="-79"/>
              </a:rPr>
              <a:t>.</a:t>
            </a:r>
          </a:p>
          <a:p>
            <a:pPr>
              <a:lnSpc>
                <a:spcPct val="150000"/>
              </a:lnSpc>
            </a:pPr>
            <a:endParaRPr lang="en-US" sz="2400" b="1">
              <a:solidFill>
                <a:schemeClr val="bg1"/>
              </a:solidFill>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E49FA428-4A04-951C-9905-4F290AC44BA3}"/>
              </a:ext>
            </a:extLst>
          </p:cNvPr>
          <p:cNvSpPr/>
          <p:nvPr/>
        </p:nvSpPr>
        <p:spPr>
          <a:xfrm>
            <a:off x="-90705" y="1548590"/>
            <a:ext cx="5391058" cy="4308104"/>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with a line&#10;&#10;Description automatically generated">
            <a:extLst>
              <a:ext uri="{FF2B5EF4-FFF2-40B4-BE49-F238E27FC236}">
                <a16:creationId xmlns:a16="http://schemas.microsoft.com/office/drawing/2014/main" id="{35753B55-1754-EA6D-FEB7-4956B07270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500" r="3566" b="3286"/>
          <a:stretch/>
        </p:blipFill>
        <p:spPr bwMode="auto">
          <a:xfrm>
            <a:off x="286465" y="1939871"/>
            <a:ext cx="4550299" cy="36420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419885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7" y="660344"/>
            <a:ext cx="6342235" cy="523220"/>
          </a:xfrm>
          <a:prstGeom prst="rect">
            <a:avLst/>
          </a:prstGeom>
          <a:noFill/>
        </p:spPr>
        <p:txBody>
          <a:bodyPr wrap="square" rtlCol="0">
            <a:spAutoFit/>
          </a:bodyPr>
          <a:lstStyle/>
          <a:p>
            <a:r>
              <a:rPr lang="en-CA" sz="2800" b="1" u="none" strike="noStrike">
                <a:solidFill>
                  <a:schemeClr val="bg1"/>
                </a:solidFill>
                <a:effectLst/>
                <a:latin typeface="Futura" panose="020B0602020204020303" pitchFamily="34" charset="-79"/>
                <a:cs typeface="Futura" panose="020B0602020204020303" pitchFamily="34" charset="-79"/>
              </a:rPr>
              <a:t>Model checking</a:t>
            </a:r>
            <a:r>
              <a:rPr lang="en-CA" sz="2800" b="1">
                <a:solidFill>
                  <a:schemeClr val="bg1"/>
                </a:solidFill>
                <a:latin typeface="Futura" panose="020B0602020204020303" pitchFamily="34" charset="-79"/>
                <a:cs typeface="Futura" panose="020B0602020204020303" pitchFamily="34" charset="-79"/>
              </a:rPr>
              <a:t> for Model 4</a:t>
            </a:r>
            <a:endParaRPr lang="en-CA" sz="2800" b="1" u="none" strike="noStrike">
              <a:solidFill>
                <a:schemeClr val="bg1"/>
              </a:solidFill>
              <a:effectLst/>
              <a:latin typeface="Futura" panose="020B0602020204020303" pitchFamily="34" charset="-79"/>
              <a:cs typeface="Futura" panose="020B0602020204020303" pitchFamily="34" charset="-79"/>
            </a:endParaRPr>
          </a:p>
        </p:txBody>
      </p:sp>
      <p:sp>
        <p:nvSpPr>
          <p:cNvPr id="7" name="TextBox 6">
            <a:extLst>
              <a:ext uri="{FF2B5EF4-FFF2-40B4-BE49-F238E27FC236}">
                <a16:creationId xmlns:a16="http://schemas.microsoft.com/office/drawing/2014/main" id="{0AE07C0E-5731-49DD-DEA6-7633B03253F6}"/>
              </a:ext>
            </a:extLst>
          </p:cNvPr>
          <p:cNvSpPr txBox="1"/>
          <p:nvPr/>
        </p:nvSpPr>
        <p:spPr>
          <a:xfrm>
            <a:off x="5826466" y="2885275"/>
            <a:ext cx="5946069" cy="1262525"/>
          </a:xfrm>
          <a:prstGeom prst="rect">
            <a:avLst/>
          </a:prstGeom>
          <a:noFill/>
        </p:spPr>
        <p:txBody>
          <a:bodyPr wrap="square" rtlCol="0">
            <a:spAutoFit/>
          </a:bodyPr>
          <a:lstStyle/>
          <a:p>
            <a:pPr>
              <a:lnSpc>
                <a:spcPct val="107000"/>
              </a:lnSpc>
              <a:spcAft>
                <a:spcPts val="800"/>
              </a:spcAft>
            </a:pPr>
            <a:r>
              <a:rPr lang="en-CA" b="1" kern="100">
                <a:solidFill>
                  <a:schemeClr val="bg1"/>
                </a:solidFill>
                <a:latin typeface="Futura" panose="020B0602020204020303" pitchFamily="34" charset="-79"/>
                <a:ea typeface="Aptos" panose="020B0004020202020204" pitchFamily="34" charset="0"/>
                <a:cs typeface="Futura" panose="020B0602020204020303" pitchFamily="34" charset="-79"/>
              </a:rPr>
              <a:t>O</a:t>
            </a:r>
            <a:r>
              <a:rPr lang="en-CA" sz="1800" b="1" kern="100">
                <a:solidFill>
                  <a:schemeClr val="bg1"/>
                </a:solidFill>
                <a:effectLst/>
                <a:latin typeface="Futura" panose="020B0602020204020303" pitchFamily="34" charset="-79"/>
                <a:ea typeface="Aptos" panose="020B0004020202020204" pitchFamily="34" charset="0"/>
                <a:cs typeface="Futura" panose="020B0602020204020303" pitchFamily="34" charset="-79"/>
              </a:rPr>
              <a:t>bserved points that appear randomly scattered with no systematic trend. This suggests that the </a:t>
            </a:r>
            <a:r>
              <a:rPr lang="en-CA" sz="1800" b="1" kern="100">
                <a:solidFill>
                  <a:srgbClr val="00B0F0"/>
                </a:solidFill>
                <a:effectLst/>
                <a:latin typeface="Futura" panose="020B0602020204020303" pitchFamily="34" charset="-79"/>
                <a:ea typeface="Aptos" panose="020B0004020202020204" pitchFamily="34" charset="0"/>
                <a:cs typeface="Futura" panose="020B0602020204020303" pitchFamily="34" charset="-79"/>
              </a:rPr>
              <a:t>Constant </a:t>
            </a:r>
            <a:r>
              <a:rPr lang="en-CA" b="1" kern="100">
                <a:solidFill>
                  <a:srgbClr val="00B0F0"/>
                </a:solidFill>
                <a:latin typeface="Futura" panose="020B0602020204020303" pitchFamily="34" charset="-79"/>
                <a:ea typeface="Aptos" panose="020B0004020202020204" pitchFamily="34" charset="0"/>
                <a:cs typeface="Futura" panose="020B0602020204020303" pitchFamily="34" charset="-79"/>
              </a:rPr>
              <a:t>V</a:t>
            </a:r>
            <a:r>
              <a:rPr lang="en-CA" sz="1800" b="1" kern="100">
                <a:solidFill>
                  <a:srgbClr val="00B0F0"/>
                </a:solidFill>
                <a:effectLst/>
                <a:latin typeface="Futura" panose="020B0602020204020303" pitchFamily="34" charset="-79"/>
                <a:ea typeface="Aptos" panose="020B0004020202020204" pitchFamily="34" charset="0"/>
                <a:cs typeface="Futura" panose="020B0602020204020303" pitchFamily="34" charset="-79"/>
              </a:rPr>
              <a:t>ariance </a:t>
            </a:r>
            <a:r>
              <a:rPr lang="en-CA" sz="1800" b="1" kern="100">
                <a:solidFill>
                  <a:schemeClr val="bg1"/>
                </a:solidFill>
                <a:effectLst/>
                <a:latin typeface="Futura" panose="020B0602020204020303" pitchFamily="34" charset="-79"/>
                <a:ea typeface="Aptos" panose="020B0004020202020204" pitchFamily="34" charset="0"/>
                <a:cs typeface="Futura" panose="020B0602020204020303" pitchFamily="34" charset="-79"/>
              </a:rPr>
              <a:t>assumption is </a:t>
            </a:r>
            <a:r>
              <a:rPr lang="en-CA" sz="1800" b="1" kern="100">
                <a:solidFill>
                  <a:srgbClr val="00B050"/>
                </a:solidFill>
                <a:effectLst/>
                <a:latin typeface="Futura" panose="020B0602020204020303" pitchFamily="34" charset="-79"/>
                <a:ea typeface="Aptos" panose="020B0004020202020204" pitchFamily="34" charset="0"/>
                <a:cs typeface="Futura" panose="020B0602020204020303" pitchFamily="34" charset="-79"/>
              </a:rPr>
              <a:t>not violated</a:t>
            </a:r>
            <a:r>
              <a:rPr lang="en-CA" sz="1800" b="1" kern="100">
                <a:solidFill>
                  <a:schemeClr val="bg1"/>
                </a:solidFill>
                <a:effectLst/>
                <a:latin typeface="Futura" panose="020B0602020204020303" pitchFamily="34" charset="-79"/>
                <a:ea typeface="Aptos" panose="020B0004020202020204" pitchFamily="34" charset="0"/>
                <a:cs typeface="Futura" panose="020B0602020204020303" pitchFamily="34" charset="-79"/>
              </a:rPr>
              <a:t>.</a:t>
            </a:r>
            <a:r>
              <a:rPr lang="en-CA" sz="1800" b="1" kern="100">
                <a:solidFill>
                  <a:schemeClr val="bg1"/>
                </a:solidFill>
                <a:effectLst/>
                <a:latin typeface="Futura" panose="020B0602020204020303" pitchFamily="34" charset="-79"/>
                <a:ea typeface="SimSun" panose="02010600030101010101" pitchFamily="2" charset="-122"/>
                <a:cs typeface="Futura" panose="020B0602020204020303" pitchFamily="34" charset="-79"/>
              </a:rPr>
              <a:t> </a:t>
            </a:r>
          </a:p>
        </p:txBody>
      </p:sp>
      <p:sp>
        <p:nvSpPr>
          <p:cNvPr id="9" name="Rectangle 8">
            <a:extLst>
              <a:ext uri="{FF2B5EF4-FFF2-40B4-BE49-F238E27FC236}">
                <a16:creationId xmlns:a16="http://schemas.microsoft.com/office/drawing/2014/main" id="{79494E9B-DD13-805A-EFFA-1D20A4D05F75}"/>
              </a:ext>
            </a:extLst>
          </p:cNvPr>
          <p:cNvSpPr/>
          <p:nvPr/>
        </p:nvSpPr>
        <p:spPr>
          <a:xfrm>
            <a:off x="-143605" y="1632317"/>
            <a:ext cx="5660233" cy="4345290"/>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8D85C7A-00F3-2F61-7B90-9B88508B8520}"/>
              </a:ext>
            </a:extLst>
          </p:cNvPr>
          <p:cNvPicPr>
            <a:picLocks noChangeAspect="1"/>
          </p:cNvPicPr>
          <p:nvPr/>
        </p:nvPicPr>
        <p:blipFill rotWithShape="1">
          <a:blip r:embed="rId3">
            <a:extLst>
              <a:ext uri="{28A0092B-C50C-407E-A947-70E740481C1C}">
                <a14:useLocalDpi xmlns:a14="http://schemas.microsoft.com/office/drawing/2010/main" val="0"/>
              </a:ext>
            </a:extLst>
          </a:blip>
          <a:srcRect t="7770" r="3294" b="2756"/>
          <a:stretch/>
        </p:blipFill>
        <p:spPr bwMode="auto">
          <a:xfrm>
            <a:off x="419465" y="1951092"/>
            <a:ext cx="4607308" cy="36466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812921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6055068" cy="523220"/>
          </a:xfrm>
          <a:prstGeom prst="rect">
            <a:avLst/>
          </a:prstGeom>
          <a:noFill/>
        </p:spPr>
        <p:txBody>
          <a:bodyPr wrap="square" rtlCol="0">
            <a:spAutoFit/>
          </a:bodyPr>
          <a:lstStyle/>
          <a:p>
            <a:r>
              <a:rPr lang="en-CA" sz="2800" b="1" u="none" strike="noStrike">
                <a:solidFill>
                  <a:schemeClr val="bg1"/>
                </a:solidFill>
                <a:effectLst/>
                <a:latin typeface="Futura" panose="020B0602020204020303" pitchFamily="34" charset="-79"/>
                <a:cs typeface="Futura" panose="020B0602020204020303" pitchFamily="34" charset="-79"/>
              </a:rPr>
              <a:t>Model checking</a:t>
            </a:r>
            <a:r>
              <a:rPr lang="en-CA" sz="2800" b="1">
                <a:solidFill>
                  <a:schemeClr val="bg1"/>
                </a:solidFill>
                <a:latin typeface="Futura" panose="020B0602020204020303" pitchFamily="34" charset="-79"/>
                <a:cs typeface="Futura" panose="020B0602020204020303" pitchFamily="34" charset="-79"/>
              </a:rPr>
              <a:t> for Model 4</a:t>
            </a:r>
            <a:endParaRPr lang="en-CA" sz="2800" b="1" u="none" strike="noStrike">
              <a:solidFill>
                <a:schemeClr val="bg1"/>
              </a:solidFill>
              <a:effectLst/>
              <a:latin typeface="Futura" panose="020B0602020204020303" pitchFamily="34" charset="-79"/>
              <a:cs typeface="Futura" panose="020B0602020204020303" pitchFamily="34" charset="-79"/>
            </a:endParaRPr>
          </a:p>
        </p:txBody>
      </p:sp>
      <p:sp>
        <p:nvSpPr>
          <p:cNvPr id="7" name="TextBox 6">
            <a:extLst>
              <a:ext uri="{FF2B5EF4-FFF2-40B4-BE49-F238E27FC236}">
                <a16:creationId xmlns:a16="http://schemas.microsoft.com/office/drawing/2014/main" id="{0AE07C0E-5731-49DD-DEA6-7633B03253F6}"/>
              </a:ext>
            </a:extLst>
          </p:cNvPr>
          <p:cNvSpPr txBox="1"/>
          <p:nvPr/>
        </p:nvSpPr>
        <p:spPr>
          <a:xfrm>
            <a:off x="5902036" y="2466825"/>
            <a:ext cx="5715631" cy="2540247"/>
          </a:xfrm>
          <a:prstGeom prst="rect">
            <a:avLst/>
          </a:prstGeom>
          <a:noFill/>
        </p:spPr>
        <p:txBody>
          <a:bodyPr wrap="square" rtlCol="0">
            <a:spAutoFit/>
          </a:bodyPr>
          <a:lstStyle/>
          <a:p>
            <a:pPr>
              <a:lnSpc>
                <a:spcPct val="150000"/>
              </a:lnSpc>
            </a:pPr>
            <a:r>
              <a:rPr lang="en-CA" b="1">
                <a:solidFill>
                  <a:schemeClr val="bg1"/>
                </a:solidFill>
                <a:latin typeface="Futura" panose="020B0602020204020303" pitchFamily="34" charset="-79"/>
                <a:ea typeface="Aptos" panose="020B0004020202020204" pitchFamily="34" charset="0"/>
                <a:cs typeface="Futura" panose="020B0602020204020303" pitchFamily="34" charset="-79"/>
              </a:rPr>
              <a:t>By the empirical rule, the cases for which the standardized residual is outside the interval [−2,2] are considered </a:t>
            </a:r>
            <a:r>
              <a:rPr lang="en-CA" b="1">
                <a:solidFill>
                  <a:srgbClr val="00B0F0"/>
                </a:solidFill>
                <a:latin typeface="Futura" panose="020B0602020204020303" pitchFamily="34" charset="-79"/>
                <a:ea typeface="Aptos" panose="020B0004020202020204" pitchFamily="34" charset="0"/>
                <a:cs typeface="Futura" panose="020B0602020204020303" pitchFamily="34" charset="-79"/>
              </a:rPr>
              <a:t>outliers</a:t>
            </a:r>
            <a:r>
              <a:rPr lang="en-CA" b="1">
                <a:solidFill>
                  <a:schemeClr val="bg1"/>
                </a:solidFill>
                <a:latin typeface="Futura" panose="020B0602020204020303" pitchFamily="34" charset="-79"/>
                <a:ea typeface="Aptos" panose="020B0004020202020204" pitchFamily="34" charset="0"/>
                <a:cs typeface="Futura" panose="020B0602020204020303" pitchFamily="34" charset="-79"/>
              </a:rPr>
              <a:t>. From the plot, there are about a dozen cases of such outliers. Most of these suspected outliers are cases in the index range 300-325.</a:t>
            </a:r>
          </a:p>
        </p:txBody>
      </p:sp>
      <p:sp>
        <p:nvSpPr>
          <p:cNvPr id="10" name="Rectangle 9">
            <a:extLst>
              <a:ext uri="{FF2B5EF4-FFF2-40B4-BE49-F238E27FC236}">
                <a16:creationId xmlns:a16="http://schemas.microsoft.com/office/drawing/2014/main" id="{C41E1A07-C60A-1629-7A6C-7DD43B07406E}"/>
              </a:ext>
            </a:extLst>
          </p:cNvPr>
          <p:cNvSpPr/>
          <p:nvPr/>
        </p:nvSpPr>
        <p:spPr>
          <a:xfrm>
            <a:off x="-45385" y="1564304"/>
            <a:ext cx="5660233" cy="4345290"/>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B12ED90-9555-C394-751E-285C38A975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333" y="2065550"/>
            <a:ext cx="4033408" cy="3451079"/>
          </a:xfrm>
          <a:prstGeom prst="rect">
            <a:avLst/>
          </a:prstGeom>
          <a:noFill/>
          <a:ln>
            <a:noFill/>
          </a:ln>
        </p:spPr>
      </p:pic>
    </p:spTree>
    <p:extLst>
      <p:ext uri="{BB962C8B-B14F-4D97-AF65-F5344CB8AC3E}">
        <p14:creationId xmlns:p14="http://schemas.microsoft.com/office/powerpoint/2010/main" val="242732707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6055068" cy="523220"/>
          </a:xfrm>
          <a:prstGeom prst="rect">
            <a:avLst/>
          </a:prstGeom>
          <a:noFill/>
        </p:spPr>
        <p:txBody>
          <a:bodyPr wrap="square" rtlCol="0">
            <a:spAutoFit/>
          </a:bodyPr>
          <a:lstStyle/>
          <a:p>
            <a:r>
              <a:rPr lang="en-CA" sz="2800" b="1" u="none" strike="noStrike">
                <a:solidFill>
                  <a:schemeClr val="bg1"/>
                </a:solidFill>
                <a:effectLst/>
                <a:latin typeface="Futura" panose="020B0602020204020303" pitchFamily="34" charset="-79"/>
                <a:cs typeface="Futura" panose="020B0602020204020303" pitchFamily="34" charset="-79"/>
              </a:rPr>
              <a:t>Model checking</a:t>
            </a:r>
            <a:r>
              <a:rPr lang="en-CA" sz="2800" b="1">
                <a:solidFill>
                  <a:schemeClr val="bg1"/>
                </a:solidFill>
                <a:latin typeface="Futura" panose="020B0602020204020303" pitchFamily="34" charset="-79"/>
                <a:cs typeface="Futura" panose="020B0602020204020303" pitchFamily="34" charset="-79"/>
              </a:rPr>
              <a:t> for Model 4</a:t>
            </a:r>
            <a:endParaRPr lang="en-CA" sz="2800" b="1" u="none" strike="noStrike">
              <a:solidFill>
                <a:schemeClr val="bg1"/>
              </a:solidFill>
              <a:effectLst/>
              <a:latin typeface="Futura" panose="020B0602020204020303" pitchFamily="34" charset="-79"/>
              <a:cs typeface="Futura" panose="020B0602020204020303" pitchFamily="34" charset="-79"/>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AE07C0E-5731-49DD-DEA6-7633B03253F6}"/>
                  </a:ext>
                </a:extLst>
              </p:cNvPr>
              <p:cNvSpPr txBox="1"/>
              <p:nvPr/>
            </p:nvSpPr>
            <p:spPr>
              <a:xfrm>
                <a:off x="6168704" y="2509893"/>
                <a:ext cx="5226942" cy="2134174"/>
              </a:xfrm>
              <a:prstGeom prst="rect">
                <a:avLst/>
              </a:prstGeom>
              <a:noFill/>
            </p:spPr>
            <p:txBody>
              <a:bodyPr wrap="square" rtlCol="0">
                <a:spAutoFit/>
              </a:bodyPr>
              <a:lstStyle/>
              <a:p>
                <a:pPr>
                  <a:lnSpc>
                    <a:spcPct val="150000"/>
                  </a:lnSpc>
                </a:pPr>
                <a:r>
                  <a:rPr lang="en-CA" b="1">
                    <a:solidFill>
                      <a:schemeClr val="bg1"/>
                    </a:solidFill>
                    <a:latin typeface="Futura" panose="020B0602020204020303" pitchFamily="34" charset="-79"/>
                    <a:ea typeface="SimSun" panose="02010600030101010101" pitchFamily="2" charset="-122"/>
                    <a:cs typeface="Futura" panose="020B0602020204020303" pitchFamily="34" charset="-79"/>
                  </a:rPr>
                  <a:t>O</a:t>
                </a:r>
                <a:r>
                  <a:rPr lang="en-CA" b="1">
                    <a:solidFill>
                      <a:schemeClr val="bg1"/>
                    </a:solidFill>
                    <a:effectLst/>
                    <a:latin typeface="Futura" panose="020B0602020204020303" pitchFamily="34" charset="-79"/>
                    <a:ea typeface="SimSun" panose="02010600030101010101" pitchFamily="2" charset="-122"/>
                    <a:cs typeface="Futura" panose="020B0602020204020303" pitchFamily="34" charset="-79"/>
                  </a:rPr>
                  <a:t>bserved from plot that there are cases with leverage </a:t>
                </a:r>
                <a14:m>
                  <m:oMath xmlns:m="http://schemas.openxmlformats.org/officeDocument/2006/math">
                    <m:r>
                      <a:rPr lang="en-CA" b="1" i="0">
                        <a:solidFill>
                          <a:schemeClr val="bg1"/>
                        </a:solidFill>
                        <a:effectLst/>
                        <a:latin typeface="Cambria Math" panose="02040503050406030204" pitchFamily="18" charset="0"/>
                        <a:ea typeface="SimSun" panose="02010600030101010101" pitchFamily="2" charset="-122"/>
                        <a:cs typeface="Times New Roman" panose="02020603050405020304" pitchFamily="18" charset="0"/>
                      </a:rPr>
                      <m:t>&gt;</m:t>
                    </m:r>
                    <m:r>
                      <a:rPr lang="en-CA" b="1" i="0">
                        <a:solidFill>
                          <a:schemeClr val="bg1"/>
                        </a:solidFill>
                        <a:effectLst/>
                        <a:latin typeface="Cambria Math" panose="02040503050406030204" pitchFamily="18" charset="0"/>
                        <a:ea typeface="SimSun" panose="02010600030101010101" pitchFamily="2" charset="-122"/>
                        <a:cs typeface="Times New Roman" panose="02020603050405020304" pitchFamily="18" charset="0"/>
                      </a:rPr>
                      <m:t>𝟐</m:t>
                    </m:r>
                    <m:acc>
                      <m:accPr>
                        <m:chr m:val="̅"/>
                        <m:ctrlPr>
                          <a:rPr lang="en-CA" b="1" i="1">
                            <a:solidFill>
                              <a:schemeClr val="bg1"/>
                            </a:solidFill>
                            <a:effectLst/>
                            <a:latin typeface="Cambria Math" panose="02040503050406030204" pitchFamily="18" charset="0"/>
                          </a:rPr>
                        </m:ctrlPr>
                      </m:accPr>
                      <m:e>
                        <m:r>
                          <a:rPr lang="en-CA" b="1" i="0">
                            <a:solidFill>
                              <a:schemeClr val="bg1"/>
                            </a:solidFill>
                            <a:effectLst/>
                            <a:latin typeface="Cambria Math" panose="02040503050406030204" pitchFamily="18" charset="0"/>
                            <a:ea typeface="SimSun" panose="02010600030101010101" pitchFamily="2" charset="-122"/>
                            <a:cs typeface="Times New Roman" panose="02020603050405020304" pitchFamily="18" charset="0"/>
                          </a:rPr>
                          <m:t>𝐡</m:t>
                        </m:r>
                      </m:e>
                    </m:acc>
                  </m:oMath>
                </a14:m>
                <a:r>
                  <a:rPr lang="en-CA" b="1">
                    <a:solidFill>
                      <a:schemeClr val="bg1"/>
                    </a:solidFill>
                    <a:effectLst/>
                    <a:latin typeface="Futura" panose="020B0602020204020303" pitchFamily="34" charset="-79"/>
                    <a:ea typeface="SimSun" panose="02010600030101010101" pitchFamily="2" charset="-122"/>
                    <a:cs typeface="Futura" panose="020B0602020204020303" pitchFamily="34" charset="-79"/>
                  </a:rPr>
                  <a:t>, which are deemed high leverage cases. However, these cases are still within Cook’s distance so there are </a:t>
                </a:r>
                <a:r>
                  <a:rPr lang="en-CA" b="1">
                    <a:solidFill>
                      <a:srgbClr val="00B050"/>
                    </a:solidFill>
                    <a:effectLst/>
                    <a:latin typeface="Futura" panose="020B0602020204020303" pitchFamily="34" charset="-79"/>
                    <a:ea typeface="SimSun" panose="02010600030101010101" pitchFamily="2" charset="-122"/>
                    <a:cs typeface="Futura" panose="020B0602020204020303" pitchFamily="34" charset="-79"/>
                  </a:rPr>
                  <a:t>no x-direction outliers</a:t>
                </a:r>
                <a:r>
                  <a:rPr lang="en-CA" b="1">
                    <a:solidFill>
                      <a:schemeClr val="bg1"/>
                    </a:solidFill>
                    <a:effectLst/>
                    <a:latin typeface="Futura" panose="020B0602020204020303" pitchFamily="34" charset="-79"/>
                    <a:ea typeface="SimSun" panose="02010600030101010101" pitchFamily="2" charset="-122"/>
                    <a:cs typeface="Futura" panose="020B0602020204020303" pitchFamily="34" charset="-79"/>
                  </a:rPr>
                  <a:t>.</a:t>
                </a:r>
                <a:r>
                  <a:rPr lang="en-CA" b="1">
                    <a:solidFill>
                      <a:schemeClr val="bg1"/>
                    </a:solidFill>
                    <a:effectLst/>
                    <a:latin typeface="Futura" panose="020B0602020204020303" pitchFamily="34" charset="-79"/>
                    <a:cs typeface="Futura" panose="020B0602020204020303" pitchFamily="34" charset="-79"/>
                  </a:rPr>
                  <a:t> </a:t>
                </a:r>
                <a:endParaRPr lang="en-CA" b="1">
                  <a:solidFill>
                    <a:schemeClr val="bg1"/>
                  </a:solidFill>
                  <a:latin typeface="Futura" panose="020B0602020204020303" pitchFamily="34" charset="-79"/>
                  <a:ea typeface="Aptos" panose="020B0004020202020204" pitchFamily="34" charset="0"/>
                  <a:cs typeface="Futura" panose="020B0602020204020303" pitchFamily="34" charset="-79"/>
                </a:endParaRPr>
              </a:p>
            </p:txBody>
          </p:sp>
        </mc:Choice>
        <mc:Fallback>
          <p:sp>
            <p:nvSpPr>
              <p:cNvPr id="7" name="TextBox 6">
                <a:extLst>
                  <a:ext uri="{FF2B5EF4-FFF2-40B4-BE49-F238E27FC236}">
                    <a16:creationId xmlns:a16="http://schemas.microsoft.com/office/drawing/2014/main" id="{0AE07C0E-5731-49DD-DEA6-7633B03253F6}"/>
                  </a:ext>
                </a:extLst>
              </p:cNvPr>
              <p:cNvSpPr txBox="1">
                <a:spLocks noRot="1" noChangeAspect="1" noMove="1" noResize="1" noEditPoints="1" noAdjustHandles="1" noChangeArrowheads="1" noChangeShapeType="1" noTextEdit="1"/>
              </p:cNvSpPr>
              <p:nvPr/>
            </p:nvSpPr>
            <p:spPr>
              <a:xfrm>
                <a:off x="6168704" y="2509893"/>
                <a:ext cx="5226942" cy="2134174"/>
              </a:xfrm>
              <a:prstGeom prst="rect">
                <a:avLst/>
              </a:prstGeom>
              <a:blipFill>
                <a:blip r:embed="rId3"/>
                <a:stretch>
                  <a:fillRect l="-969" r="-242" b="-4142"/>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96642086-B759-781E-A722-6F204320AC62}"/>
              </a:ext>
            </a:extLst>
          </p:cNvPr>
          <p:cNvSpPr/>
          <p:nvPr/>
        </p:nvSpPr>
        <p:spPr>
          <a:xfrm>
            <a:off x="24890" y="1609647"/>
            <a:ext cx="5696863" cy="3612257"/>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A graph of a number of dots&#10;&#10;Description automatically generated with medium confidence">
            <a:extLst>
              <a:ext uri="{FF2B5EF4-FFF2-40B4-BE49-F238E27FC236}">
                <a16:creationId xmlns:a16="http://schemas.microsoft.com/office/drawing/2014/main" id="{BA458CF3-302D-7B70-72A3-005A15E1F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41" y="2164895"/>
            <a:ext cx="4802962" cy="2665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65993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7309534"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A</a:t>
            </a:r>
            <a:r>
              <a:rPr lang="en-CA" sz="2800" b="1" u="none" strike="noStrike">
                <a:solidFill>
                  <a:schemeClr val="bg1"/>
                </a:solidFill>
                <a:effectLst/>
                <a:latin typeface="Futura" panose="020B0602020204020303" pitchFamily="34" charset="-79"/>
                <a:cs typeface="Futura" panose="020B0602020204020303" pitchFamily="34" charset="-79"/>
              </a:rPr>
              <a:t>ddress the Questions of interest</a:t>
            </a:r>
          </a:p>
        </p:txBody>
      </p:sp>
      <p:sp>
        <p:nvSpPr>
          <p:cNvPr id="7" name="TextBox 6">
            <a:extLst>
              <a:ext uri="{FF2B5EF4-FFF2-40B4-BE49-F238E27FC236}">
                <a16:creationId xmlns:a16="http://schemas.microsoft.com/office/drawing/2014/main" id="{0AE07C0E-5731-49DD-DEA6-7633B03253F6}"/>
              </a:ext>
            </a:extLst>
          </p:cNvPr>
          <p:cNvSpPr txBox="1"/>
          <p:nvPr/>
        </p:nvSpPr>
        <p:spPr>
          <a:xfrm>
            <a:off x="685798" y="1843898"/>
            <a:ext cx="10166090" cy="2812245"/>
          </a:xfrm>
          <a:prstGeom prst="rect">
            <a:avLst/>
          </a:prstGeom>
          <a:noFill/>
        </p:spPr>
        <p:txBody>
          <a:bodyPr wrap="square" rtlCol="0">
            <a:spAutoFit/>
          </a:bodyPr>
          <a:lstStyle/>
          <a:p>
            <a:pPr marL="285750" indent="-285750">
              <a:lnSpc>
                <a:spcPct val="150000"/>
              </a:lnSpc>
              <a:buFont typeface="Wingdings" pitchFamily="2" charset="2"/>
              <a:buChar char="Ø"/>
            </a:pPr>
            <a:r>
              <a:rPr lang="en-CA" sz="2000" b="1">
                <a:solidFill>
                  <a:schemeClr val="bg1"/>
                </a:solidFill>
                <a:latin typeface="Futura" panose="020B0602020204020303" pitchFamily="34" charset="-79"/>
                <a:cs typeface="Futura" panose="020B0602020204020303" pitchFamily="34" charset="-79"/>
              </a:rPr>
              <a:t>We found </a:t>
            </a:r>
            <a:r>
              <a:rPr lang="en-CA" sz="2000" b="1">
                <a:solidFill>
                  <a:srgbClr val="00B0F0"/>
                </a:solidFill>
                <a:latin typeface="Futura" panose="020B0602020204020303" pitchFamily="34" charset="-79"/>
                <a:cs typeface="Futura" panose="020B0602020204020303" pitchFamily="34" charset="-79"/>
              </a:rPr>
              <a:t>a</a:t>
            </a:r>
            <a:r>
              <a:rPr lang="en-CA" sz="2000" b="1" u="none" strike="noStrike">
                <a:solidFill>
                  <a:srgbClr val="00B0F0"/>
                </a:solidFill>
                <a:effectLst/>
                <a:latin typeface="Futura" panose="020B0602020204020303" pitchFamily="34" charset="-79"/>
                <a:cs typeface="Futura" panose="020B0602020204020303" pitchFamily="34" charset="-79"/>
              </a:rPr>
              <a:t>ll these variables </a:t>
            </a:r>
            <a:r>
              <a:rPr lang="en-CA" sz="2000" b="1" u="none" strike="noStrike">
                <a:solidFill>
                  <a:schemeClr val="bg1"/>
                </a:solidFill>
                <a:effectLst/>
                <a:latin typeface="Futura" panose="020B0602020204020303" pitchFamily="34" charset="-79"/>
                <a:cs typeface="Futura" panose="020B0602020204020303" pitchFamily="34" charset="-79"/>
              </a:rPr>
              <a:t>show </a:t>
            </a:r>
            <a:r>
              <a:rPr lang="en-CA" sz="2000" b="1" u="none" strike="noStrike">
                <a:solidFill>
                  <a:srgbClr val="00B0F0"/>
                </a:solidFill>
                <a:effectLst/>
                <a:latin typeface="Futura" panose="020B0602020204020303" pitchFamily="34" charset="-79"/>
                <a:cs typeface="Futura" panose="020B0602020204020303" pitchFamily="34" charset="-79"/>
              </a:rPr>
              <a:t>some degree of correlation </a:t>
            </a:r>
            <a:r>
              <a:rPr lang="en-CA" sz="2000" b="1" u="none" strike="noStrike">
                <a:solidFill>
                  <a:schemeClr val="bg1"/>
                </a:solidFill>
                <a:effectLst/>
                <a:latin typeface="Futura" panose="020B0602020204020303" pitchFamily="34" charset="-79"/>
                <a:cs typeface="Futura" panose="020B0602020204020303" pitchFamily="34" charset="-79"/>
              </a:rPr>
              <a:t>with the S&amp;P 500 Index price, certain covariates exhibited stronger associations, and we found </a:t>
            </a:r>
            <a:r>
              <a:rPr lang="en-CA" sz="2000" b="1" u="none" strike="noStrike">
                <a:solidFill>
                  <a:srgbClr val="00B0F0"/>
                </a:solidFill>
                <a:effectLst/>
                <a:latin typeface="Futura" panose="020B0602020204020303" pitchFamily="34" charset="-79"/>
                <a:cs typeface="Futura" panose="020B0602020204020303" pitchFamily="34" charset="-79"/>
              </a:rPr>
              <a:t>a lot of multicollinearity</a:t>
            </a:r>
            <a:r>
              <a:rPr lang="en-CA" sz="2000" b="1" u="none" strike="noStrike">
                <a:solidFill>
                  <a:schemeClr val="bg1"/>
                </a:solidFill>
                <a:effectLst/>
                <a:latin typeface="Futura" panose="020B0602020204020303" pitchFamily="34" charset="-79"/>
                <a:cs typeface="Futura" panose="020B0602020204020303" pitchFamily="34" charset="-79"/>
              </a:rPr>
              <a:t>. </a:t>
            </a:r>
          </a:p>
          <a:p>
            <a:pPr marL="285750" indent="-285750">
              <a:lnSpc>
                <a:spcPct val="150000"/>
              </a:lnSpc>
              <a:buFont typeface="Wingdings" pitchFamily="2" charset="2"/>
              <a:buChar char="Ø"/>
            </a:pPr>
            <a:endParaRPr lang="en-CA" sz="2000" b="1">
              <a:solidFill>
                <a:schemeClr val="bg1"/>
              </a:solidFill>
              <a:latin typeface="Futura" panose="020B0602020204020303" pitchFamily="34" charset="-79"/>
              <a:cs typeface="Futura" panose="020B0602020204020303" pitchFamily="34" charset="-79"/>
            </a:endParaRPr>
          </a:p>
          <a:p>
            <a:pPr marL="285750" indent="-285750">
              <a:lnSpc>
                <a:spcPct val="150000"/>
              </a:lnSpc>
              <a:buFont typeface="Wingdings" pitchFamily="2" charset="2"/>
              <a:buChar char="Ø"/>
            </a:pPr>
            <a:r>
              <a:rPr lang="en-CA" sz="2000" b="1">
                <a:solidFill>
                  <a:schemeClr val="bg1"/>
                </a:solidFill>
                <a:latin typeface="Futura" panose="020B0602020204020303" pitchFamily="34" charset="-79"/>
                <a:cs typeface="Futura" panose="020B0602020204020303" pitchFamily="34" charset="-79"/>
              </a:rPr>
              <a:t>W</a:t>
            </a:r>
            <a:r>
              <a:rPr lang="en-CA" sz="2000" b="1" u="none" strike="noStrike">
                <a:solidFill>
                  <a:schemeClr val="bg1"/>
                </a:solidFill>
                <a:effectLst/>
                <a:latin typeface="Futura" panose="020B0602020204020303" pitchFamily="34" charset="-79"/>
                <a:cs typeface="Futura" panose="020B0602020204020303" pitchFamily="34" charset="-79"/>
              </a:rPr>
              <a:t>e selected a model </a:t>
            </a:r>
            <a:r>
              <a:rPr lang="en-CA" sz="2000" b="1" u="none" strike="noStrike">
                <a:solidFill>
                  <a:srgbClr val="00B0F0"/>
                </a:solidFill>
                <a:effectLst/>
                <a:latin typeface="Futura" panose="020B0602020204020303" pitchFamily="34" charset="-79"/>
                <a:cs typeface="Futura" panose="020B0602020204020303" pitchFamily="34" charset="-79"/>
              </a:rPr>
              <a:t>without using an interaction term</a:t>
            </a:r>
            <a:r>
              <a:rPr lang="en-CA" sz="2000" b="1" u="none" strike="noStrike">
                <a:solidFill>
                  <a:srgbClr val="00B050"/>
                </a:solidFill>
                <a:effectLst/>
                <a:latin typeface="Futura" panose="020B0602020204020303" pitchFamily="34" charset="-79"/>
                <a:cs typeface="Futura" panose="020B0602020204020303" pitchFamily="34" charset="-79"/>
              </a:rPr>
              <a:t> </a:t>
            </a:r>
            <a:r>
              <a:rPr lang="en-CA" sz="2000" b="1" u="none" strike="noStrike">
                <a:solidFill>
                  <a:schemeClr val="bg1"/>
                </a:solidFill>
                <a:effectLst/>
                <a:latin typeface="Futura" panose="020B0602020204020303" pitchFamily="34" charset="-79"/>
                <a:cs typeface="Futura" panose="020B0602020204020303" pitchFamily="34" charset="-79"/>
              </a:rPr>
              <a:t>since it </a:t>
            </a:r>
            <a:r>
              <a:rPr lang="en-CA" sz="2000" b="1" u="none" strike="noStrike">
                <a:solidFill>
                  <a:srgbClr val="00B0F0"/>
                </a:solidFill>
                <a:effectLst/>
                <a:latin typeface="Futura" panose="020B0602020204020303" pitchFamily="34" charset="-79"/>
                <a:cs typeface="Futura" panose="020B0602020204020303" pitchFamily="34" charset="-79"/>
              </a:rPr>
              <a:t>performed better</a:t>
            </a:r>
            <a:r>
              <a:rPr lang="en-CA" sz="2000" b="1" u="none" strike="noStrike">
                <a:solidFill>
                  <a:schemeClr val="bg1"/>
                </a:solidFill>
                <a:effectLst/>
                <a:latin typeface="Futura" panose="020B0602020204020303" pitchFamily="34" charset="-79"/>
                <a:cs typeface="Futura" panose="020B0602020204020303" pitchFamily="34" charset="-79"/>
              </a:rPr>
              <a:t>.</a:t>
            </a:r>
          </a:p>
        </p:txBody>
      </p:sp>
    </p:spTree>
    <p:extLst>
      <p:ext uri="{BB962C8B-B14F-4D97-AF65-F5344CB8AC3E}">
        <p14:creationId xmlns:p14="http://schemas.microsoft.com/office/powerpoint/2010/main" val="329060731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6228880"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Transformation for final model</a:t>
            </a:r>
            <a:endParaRPr lang="en-CA" sz="2800" b="1" u="none" strike="noStrike">
              <a:solidFill>
                <a:schemeClr val="bg1"/>
              </a:solidFill>
              <a:effectLst/>
              <a:latin typeface="Futura" panose="020B0602020204020303" pitchFamily="34" charset="-79"/>
              <a:cs typeface="Futura" panose="020B0602020204020303" pitchFamily="34" charset="-79"/>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AE07C0E-5731-49DD-DEA6-7633B03253F6}"/>
                  </a:ext>
                </a:extLst>
              </p:cNvPr>
              <p:cNvSpPr txBox="1"/>
              <p:nvPr/>
            </p:nvSpPr>
            <p:spPr>
              <a:xfrm>
                <a:off x="6604840" y="1660680"/>
                <a:ext cx="4582076" cy="4196983"/>
              </a:xfrm>
              <a:prstGeom prst="rect">
                <a:avLst/>
              </a:prstGeom>
              <a:noFill/>
            </p:spPr>
            <p:txBody>
              <a:bodyPr wrap="square" rtlCol="0">
                <a:spAutoFit/>
              </a:bodyPr>
              <a:lstStyle/>
              <a:p>
                <a:pPr>
                  <a:lnSpc>
                    <a:spcPct val="150000"/>
                  </a:lnSpc>
                </a:pPr>
                <a:r>
                  <a:rPr lang="en-CA" sz="2000" b="1">
                    <a:solidFill>
                      <a:schemeClr val="bg1"/>
                    </a:solidFill>
                    <a:latin typeface="Futura" panose="020B0602020204020303" pitchFamily="34" charset="-79"/>
                    <a:ea typeface="SimSun" panose="02010600030101010101" pitchFamily="2" charset="-122"/>
                    <a:cs typeface="Futura" panose="020B0602020204020303" pitchFamily="34" charset="-79"/>
                  </a:rPr>
                  <a:t>I</a:t>
                </a:r>
                <a:r>
                  <a:rPr lang="en-CA" sz="2000" b="1">
                    <a:solidFill>
                      <a:schemeClr val="bg1"/>
                    </a:solidFill>
                    <a:effectLst/>
                    <a:latin typeface="Futura" panose="020B0602020204020303" pitchFamily="34" charset="-79"/>
                    <a:ea typeface="SimSun" panose="02010600030101010101" pitchFamily="2" charset="-122"/>
                    <a:cs typeface="Futura" panose="020B0602020204020303" pitchFamily="34" charset="-79"/>
                  </a:rPr>
                  <a:t>ndependence assumption was </a:t>
                </a:r>
                <a:r>
                  <a:rPr lang="en-CA" sz="2000" b="1">
                    <a:solidFill>
                      <a:srgbClr val="FF0000"/>
                    </a:solidFill>
                    <a:effectLst/>
                    <a:latin typeface="Futura" panose="020B0602020204020303" pitchFamily="34" charset="-79"/>
                    <a:ea typeface="SimSun" panose="02010600030101010101" pitchFamily="2" charset="-122"/>
                    <a:cs typeface="Futura" panose="020B0602020204020303" pitchFamily="34" charset="-79"/>
                  </a:rPr>
                  <a:t>violated</a:t>
                </a:r>
                <a:r>
                  <a:rPr lang="en-CA" sz="2000" b="1">
                    <a:solidFill>
                      <a:schemeClr val="bg1"/>
                    </a:solidFill>
                    <a:effectLst/>
                    <a:latin typeface="Futura" panose="020B0602020204020303" pitchFamily="34" charset="-79"/>
                    <a:ea typeface="SimSun" panose="02010600030101010101" pitchFamily="2" charset="-122"/>
                    <a:cs typeface="Futura" panose="020B0602020204020303" pitchFamily="34" charset="-79"/>
                  </a:rPr>
                  <a:t>, we attempt to fix this violation by transforming the response variate with the natural logarithm. We fit the model exact same model as Model 4 except for the fact that the response is now </a:t>
                </a:r>
                <a14:m>
                  <m:oMath xmlns:m="http://schemas.openxmlformats.org/officeDocument/2006/math">
                    <m:r>
                      <a:rPr lang="en-CA" sz="2000" b="1" i="0" smtClean="0">
                        <a:solidFill>
                          <a:srgbClr val="00B0F0"/>
                        </a:solidFill>
                        <a:effectLst/>
                        <a:latin typeface="Cambria Math" panose="02040503050406030204" pitchFamily="18" charset="0"/>
                        <a:ea typeface="SimSun" panose="02010600030101010101" pitchFamily="2" charset="-122"/>
                        <a:cs typeface="Times New Roman" panose="02020603050405020304" pitchFamily="18" charset="0"/>
                      </a:rPr>
                      <m:t>𝐥𝐨𝐠</m:t>
                    </m:r>
                    <m:r>
                      <a:rPr lang="en-CA" sz="2000" b="1" i="0" smtClean="0">
                        <a:solidFill>
                          <a:srgbClr val="00B0F0"/>
                        </a:solidFill>
                        <a:effectLst/>
                        <a:latin typeface="Cambria Math" panose="02040503050406030204" pitchFamily="18" charset="0"/>
                        <a:ea typeface="SimSun" panose="02010600030101010101" pitchFamily="2" charset="-122"/>
                        <a:cs typeface="Times New Roman" panose="02020603050405020304" pitchFamily="18" charset="0"/>
                      </a:rPr>
                      <m:t>⁡(</m:t>
                    </m:r>
                    <m:r>
                      <a:rPr lang="en-CA" sz="2000" b="1" i="0" smtClean="0">
                        <a:solidFill>
                          <a:srgbClr val="00B0F0"/>
                        </a:solidFill>
                        <a:effectLst/>
                        <a:latin typeface="Cambria Math" panose="02040503050406030204" pitchFamily="18" charset="0"/>
                        <a:ea typeface="SimSun" panose="02010600030101010101" pitchFamily="2" charset="-122"/>
                        <a:cs typeface="Times New Roman" panose="02020603050405020304" pitchFamily="18" charset="0"/>
                      </a:rPr>
                      <m:t>𝐒</m:t>
                    </m:r>
                    <m:r>
                      <a:rPr lang="en-CA" sz="2000" b="1" i="0" smtClean="0">
                        <a:solidFill>
                          <a:srgbClr val="00B0F0"/>
                        </a:solidFill>
                        <a:effectLst/>
                        <a:latin typeface="Cambria Math" panose="02040503050406030204" pitchFamily="18" charset="0"/>
                        <a:ea typeface="SimSun" panose="02010600030101010101" pitchFamily="2" charset="-122"/>
                        <a:cs typeface="Times New Roman" panose="02020603050405020304" pitchFamily="18" charset="0"/>
                      </a:rPr>
                      <m:t>&amp;</m:t>
                    </m:r>
                    <m:r>
                      <a:rPr lang="en-CA" sz="2000" b="1" i="0" smtClean="0">
                        <a:solidFill>
                          <a:srgbClr val="00B0F0"/>
                        </a:solidFill>
                        <a:effectLst/>
                        <a:latin typeface="Cambria Math" panose="02040503050406030204" pitchFamily="18" charset="0"/>
                        <a:ea typeface="SimSun" panose="02010600030101010101" pitchFamily="2" charset="-122"/>
                        <a:cs typeface="Times New Roman" panose="02020603050405020304" pitchFamily="18" charset="0"/>
                      </a:rPr>
                      <m:t>𝐏𝟓𝟎𝟎</m:t>
                    </m:r>
                    <m:r>
                      <a:rPr lang="en-CA" sz="2000" b="1" i="0" smtClean="0">
                        <a:solidFill>
                          <a:srgbClr val="00B0F0"/>
                        </a:solidFill>
                        <a:effectLst/>
                        <a:latin typeface="Cambria Math" panose="02040503050406030204" pitchFamily="18" charset="0"/>
                        <a:ea typeface="SimSun" panose="02010600030101010101" pitchFamily="2" charset="-122"/>
                        <a:cs typeface="Times New Roman" panose="02020603050405020304" pitchFamily="18" charset="0"/>
                      </a:rPr>
                      <m:t> </m:t>
                    </m:r>
                    <m:r>
                      <a:rPr lang="en-CA" sz="2000" b="1" i="0" smtClean="0">
                        <a:solidFill>
                          <a:srgbClr val="00B0F0"/>
                        </a:solidFill>
                        <a:effectLst/>
                        <a:latin typeface="Cambria Math" panose="02040503050406030204" pitchFamily="18" charset="0"/>
                        <a:ea typeface="SimSun" panose="02010600030101010101" pitchFamily="2" charset="-122"/>
                        <a:cs typeface="Times New Roman" panose="02020603050405020304" pitchFamily="18" charset="0"/>
                      </a:rPr>
                      <m:t>𝐏𝐫𝐢𝐜𝐞</m:t>
                    </m:r>
                    <m:r>
                      <a:rPr lang="en-CA" sz="2000" b="1" i="0" smtClean="0">
                        <a:solidFill>
                          <a:srgbClr val="00B0F0"/>
                        </a:solidFill>
                        <a:effectLst/>
                        <a:latin typeface="Cambria Math" panose="02040503050406030204" pitchFamily="18" charset="0"/>
                        <a:ea typeface="SimSun" panose="02010600030101010101" pitchFamily="2" charset="-122"/>
                        <a:cs typeface="Times New Roman" panose="02020603050405020304" pitchFamily="18" charset="0"/>
                      </a:rPr>
                      <m:t>)</m:t>
                    </m:r>
                  </m:oMath>
                </a14:m>
                <a:r>
                  <a:rPr lang="en-CA" sz="2000" b="1">
                    <a:solidFill>
                      <a:schemeClr val="bg1"/>
                    </a:solidFill>
                    <a:effectLst/>
                    <a:latin typeface="Futura" panose="020B0602020204020303" pitchFamily="34" charset="-79"/>
                    <a:ea typeface="SimSun" panose="02010600030101010101" pitchFamily="2" charset="-122"/>
                    <a:cs typeface="Futura" panose="020B0602020204020303" pitchFamily="34" charset="-79"/>
                  </a:rPr>
                  <a:t>. </a:t>
                </a:r>
                <a:endParaRPr lang="en-US" sz="2800" b="1">
                  <a:solidFill>
                    <a:schemeClr val="bg1"/>
                  </a:solidFill>
                  <a:latin typeface="Futura" panose="020B0602020204020303" pitchFamily="34" charset="-79"/>
                  <a:cs typeface="Futura" panose="020B0602020204020303" pitchFamily="34" charset="-79"/>
                </a:endParaRPr>
              </a:p>
            </p:txBody>
          </p:sp>
        </mc:Choice>
        <mc:Fallback>
          <p:sp>
            <p:nvSpPr>
              <p:cNvPr id="7" name="TextBox 6">
                <a:extLst>
                  <a:ext uri="{FF2B5EF4-FFF2-40B4-BE49-F238E27FC236}">
                    <a16:creationId xmlns:a16="http://schemas.microsoft.com/office/drawing/2014/main" id="{0AE07C0E-5731-49DD-DEA6-7633B03253F6}"/>
                  </a:ext>
                </a:extLst>
              </p:cNvPr>
              <p:cNvSpPr txBox="1">
                <a:spLocks noRot="1" noChangeAspect="1" noMove="1" noResize="1" noEditPoints="1" noAdjustHandles="1" noChangeArrowheads="1" noChangeShapeType="1" noTextEdit="1"/>
              </p:cNvSpPr>
              <p:nvPr/>
            </p:nvSpPr>
            <p:spPr>
              <a:xfrm>
                <a:off x="6604840" y="1660680"/>
                <a:ext cx="4582076" cy="4196983"/>
              </a:xfrm>
              <a:prstGeom prst="rect">
                <a:avLst/>
              </a:prstGeom>
              <a:blipFill>
                <a:blip r:embed="rId3"/>
                <a:stretch>
                  <a:fillRect l="-1105" r="-1657" b="-1506"/>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7BA3B6F1-5268-E2EF-3713-17F2E2506FE3}"/>
              </a:ext>
            </a:extLst>
          </p:cNvPr>
          <p:cNvSpPr/>
          <p:nvPr/>
        </p:nvSpPr>
        <p:spPr>
          <a:xfrm>
            <a:off x="929504" y="1843898"/>
            <a:ext cx="4745832" cy="3964956"/>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aph with a red line and black dots&#10;&#10;Description automatically generated">
            <a:extLst>
              <a:ext uri="{FF2B5EF4-FFF2-40B4-BE49-F238E27FC236}">
                <a16:creationId xmlns:a16="http://schemas.microsoft.com/office/drawing/2014/main" id="{6F204332-05E1-4905-A53A-5C71E657008E}"/>
              </a:ext>
            </a:extLst>
          </p:cNvPr>
          <p:cNvPicPr>
            <a:picLocks noChangeAspect="1"/>
          </p:cNvPicPr>
          <p:nvPr/>
        </p:nvPicPr>
        <p:blipFill rotWithShape="1">
          <a:blip r:embed="rId4">
            <a:extLst>
              <a:ext uri="{28A0092B-C50C-407E-A947-70E740481C1C}">
                <a14:useLocalDpi xmlns:a14="http://schemas.microsoft.com/office/drawing/2010/main" val="0"/>
              </a:ext>
            </a:extLst>
          </a:blip>
          <a:srcRect t="7159" r="2678" b="3507"/>
          <a:stretch/>
        </p:blipFill>
        <p:spPr bwMode="auto">
          <a:xfrm>
            <a:off x="1248926" y="2250840"/>
            <a:ext cx="4040833" cy="31722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870210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7" y="660344"/>
            <a:ext cx="8964523"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Model checking for Transformation Model</a:t>
            </a:r>
            <a:endParaRPr lang="en-CA" sz="2800" b="1" u="none" strike="noStrike">
              <a:solidFill>
                <a:schemeClr val="bg1"/>
              </a:solidFill>
              <a:effectLst/>
              <a:latin typeface="Futura" panose="020B0602020204020303" pitchFamily="34" charset="-79"/>
              <a:cs typeface="Futura" panose="020B0602020204020303" pitchFamily="34" charset="-79"/>
            </a:endParaRPr>
          </a:p>
        </p:txBody>
      </p:sp>
      <p:sp>
        <p:nvSpPr>
          <p:cNvPr id="7" name="TextBox 6">
            <a:extLst>
              <a:ext uri="{FF2B5EF4-FFF2-40B4-BE49-F238E27FC236}">
                <a16:creationId xmlns:a16="http://schemas.microsoft.com/office/drawing/2014/main" id="{0AE07C0E-5731-49DD-DEA6-7633B03253F6}"/>
              </a:ext>
            </a:extLst>
          </p:cNvPr>
          <p:cNvSpPr txBox="1"/>
          <p:nvPr/>
        </p:nvSpPr>
        <p:spPr>
          <a:xfrm>
            <a:off x="7307643" y="2679242"/>
            <a:ext cx="4700190" cy="2540247"/>
          </a:xfrm>
          <a:prstGeom prst="rect">
            <a:avLst/>
          </a:prstGeom>
          <a:noFill/>
        </p:spPr>
        <p:txBody>
          <a:bodyPr wrap="square" rtlCol="0">
            <a:spAutoFit/>
          </a:bodyPr>
          <a:lstStyle/>
          <a:p>
            <a:pPr>
              <a:lnSpc>
                <a:spcPct val="150000"/>
              </a:lnSpc>
            </a:pPr>
            <a:r>
              <a:rPr lang="en-CA" sz="1800" b="1">
                <a:solidFill>
                  <a:schemeClr val="bg1"/>
                </a:solidFill>
                <a:effectLst/>
                <a:latin typeface="Futura" panose="020B0602020204020303" pitchFamily="34" charset="-79"/>
                <a:ea typeface="SimSun" panose="02010600030101010101" pitchFamily="2" charset="-122"/>
                <a:cs typeface="Futura" panose="020B0602020204020303" pitchFamily="34" charset="-79"/>
              </a:rPr>
              <a:t>The </a:t>
            </a:r>
            <a:r>
              <a:rPr lang="en-CA" b="1">
                <a:solidFill>
                  <a:srgbClr val="00B0F0"/>
                </a:solidFill>
                <a:latin typeface="Futura" panose="020B0602020204020303" pitchFamily="34" charset="-79"/>
                <a:ea typeface="SimSun" panose="02010600030101010101" pitchFamily="2" charset="-122"/>
                <a:cs typeface="Futura" panose="020B0602020204020303" pitchFamily="34" charset="-79"/>
              </a:rPr>
              <a:t>N</a:t>
            </a:r>
            <a:r>
              <a:rPr lang="en-CA" sz="1800" b="1">
                <a:solidFill>
                  <a:srgbClr val="00B0F0"/>
                </a:solidFill>
                <a:effectLst/>
                <a:latin typeface="Futura" panose="020B0602020204020303" pitchFamily="34" charset="-79"/>
                <a:ea typeface="SimSun" panose="02010600030101010101" pitchFamily="2" charset="-122"/>
                <a:cs typeface="Futura" panose="020B0602020204020303" pitchFamily="34" charset="-79"/>
              </a:rPr>
              <a:t>ormality</a:t>
            </a:r>
            <a:r>
              <a:rPr lang="en-CA" sz="1800" b="1">
                <a:solidFill>
                  <a:schemeClr val="bg1"/>
                </a:solidFill>
                <a:effectLst/>
                <a:latin typeface="Futura" panose="020B0602020204020303" pitchFamily="34" charset="-79"/>
                <a:ea typeface="SimSun" panose="02010600030101010101" pitchFamily="2" charset="-122"/>
                <a:cs typeface="Futura" panose="020B0602020204020303" pitchFamily="34" charset="-79"/>
              </a:rPr>
              <a:t> and </a:t>
            </a:r>
            <a:r>
              <a:rPr lang="en-CA" b="1">
                <a:solidFill>
                  <a:srgbClr val="00B0F0"/>
                </a:solidFill>
                <a:latin typeface="Futura" panose="020B0602020204020303" pitchFamily="34" charset="-79"/>
                <a:ea typeface="SimSun" panose="02010600030101010101" pitchFamily="2" charset="-122"/>
                <a:cs typeface="Futura" panose="020B0602020204020303" pitchFamily="34" charset="-79"/>
              </a:rPr>
              <a:t>M</a:t>
            </a:r>
            <a:r>
              <a:rPr lang="en-CA" sz="1800" b="1">
                <a:solidFill>
                  <a:srgbClr val="00B0F0"/>
                </a:solidFill>
                <a:effectLst/>
                <a:latin typeface="Futura" panose="020B0602020204020303" pitchFamily="34" charset="-79"/>
                <a:ea typeface="SimSun" panose="02010600030101010101" pitchFamily="2" charset="-122"/>
                <a:cs typeface="Futura" panose="020B0602020204020303" pitchFamily="34" charset="-79"/>
              </a:rPr>
              <a:t>ean of zero </a:t>
            </a:r>
            <a:r>
              <a:rPr lang="en-CA" sz="1800" b="1">
                <a:solidFill>
                  <a:schemeClr val="bg1"/>
                </a:solidFill>
                <a:effectLst/>
                <a:latin typeface="Futura" panose="020B0602020204020303" pitchFamily="34" charset="-79"/>
                <a:ea typeface="SimSun" panose="02010600030101010101" pitchFamily="2" charset="-122"/>
                <a:cs typeface="Futura" panose="020B0602020204020303" pitchFamily="34" charset="-79"/>
              </a:rPr>
              <a:t>assumption seem to still be </a:t>
            </a:r>
            <a:r>
              <a:rPr lang="en-CA" sz="1800" b="1">
                <a:solidFill>
                  <a:srgbClr val="00B050"/>
                </a:solidFill>
                <a:effectLst/>
                <a:latin typeface="Futura" panose="020B0602020204020303" pitchFamily="34" charset="-79"/>
                <a:ea typeface="SimSun" panose="02010600030101010101" pitchFamily="2" charset="-122"/>
                <a:cs typeface="Futura" panose="020B0602020204020303" pitchFamily="34" charset="-79"/>
              </a:rPr>
              <a:t>satisfied</a:t>
            </a:r>
            <a:r>
              <a:rPr lang="en-CA" sz="1800" b="1">
                <a:solidFill>
                  <a:schemeClr val="bg1"/>
                </a:solidFill>
                <a:effectLst/>
                <a:latin typeface="Futura" panose="020B0602020204020303" pitchFamily="34" charset="-79"/>
                <a:ea typeface="SimSun" panose="02010600030101010101" pitchFamily="2" charset="-122"/>
                <a:cs typeface="Futura" panose="020B0602020204020303" pitchFamily="34" charset="-79"/>
              </a:rPr>
              <a:t> in the transformed model. The transformed model seems to display </a:t>
            </a:r>
            <a:r>
              <a:rPr lang="en-CA" sz="1800" b="1">
                <a:solidFill>
                  <a:srgbClr val="FF0000"/>
                </a:solidFill>
                <a:effectLst/>
                <a:latin typeface="Futura" panose="020B0602020204020303" pitchFamily="34" charset="-79"/>
                <a:ea typeface="SimSun" panose="02010600030101010101" pitchFamily="2" charset="-122"/>
                <a:cs typeface="Futura" panose="020B0602020204020303" pitchFamily="34" charset="-79"/>
              </a:rPr>
              <a:t>violation </a:t>
            </a:r>
            <a:r>
              <a:rPr lang="en-CA" sz="1800" b="1">
                <a:solidFill>
                  <a:schemeClr val="bg1"/>
                </a:solidFill>
                <a:effectLst/>
                <a:latin typeface="Futura" panose="020B0602020204020303" pitchFamily="34" charset="-79"/>
                <a:ea typeface="SimSun" panose="02010600030101010101" pitchFamily="2" charset="-122"/>
                <a:cs typeface="Futura" panose="020B0602020204020303" pitchFamily="34" charset="-79"/>
              </a:rPr>
              <a:t>of the </a:t>
            </a:r>
            <a:r>
              <a:rPr lang="en-CA" b="1">
                <a:solidFill>
                  <a:srgbClr val="00B0F0"/>
                </a:solidFill>
                <a:latin typeface="Futura" panose="020B0602020204020303" pitchFamily="34" charset="-79"/>
                <a:ea typeface="SimSun" panose="02010600030101010101" pitchFamily="2" charset="-122"/>
                <a:cs typeface="Futura" panose="020B0602020204020303" pitchFamily="34" charset="-79"/>
              </a:rPr>
              <a:t>C</a:t>
            </a:r>
            <a:r>
              <a:rPr lang="en-CA" sz="1800" b="1">
                <a:solidFill>
                  <a:srgbClr val="00B0F0"/>
                </a:solidFill>
                <a:effectLst/>
                <a:latin typeface="Futura" panose="020B0602020204020303" pitchFamily="34" charset="-79"/>
                <a:ea typeface="SimSun" panose="02010600030101010101" pitchFamily="2" charset="-122"/>
                <a:cs typeface="Futura" panose="020B0602020204020303" pitchFamily="34" charset="-79"/>
              </a:rPr>
              <a:t>onstant variance </a:t>
            </a:r>
            <a:r>
              <a:rPr lang="en-CA" sz="1800" b="1">
                <a:solidFill>
                  <a:schemeClr val="bg1"/>
                </a:solidFill>
                <a:effectLst/>
                <a:latin typeface="Futura" panose="020B0602020204020303" pitchFamily="34" charset="-79"/>
                <a:ea typeface="SimSun" panose="02010600030101010101" pitchFamily="2" charset="-122"/>
                <a:cs typeface="Futura" panose="020B0602020204020303" pitchFamily="34" charset="-79"/>
              </a:rPr>
              <a:t>assumption </a:t>
            </a:r>
            <a:endParaRPr lang="en-US" sz="2400" b="1">
              <a:solidFill>
                <a:schemeClr val="bg1"/>
              </a:solidFill>
              <a:latin typeface="Futura" panose="020B0602020204020303" pitchFamily="34" charset="-79"/>
              <a:cs typeface="Futura" panose="020B0602020204020303" pitchFamily="34" charset="-79"/>
            </a:endParaRPr>
          </a:p>
        </p:txBody>
      </p:sp>
      <p:sp>
        <p:nvSpPr>
          <p:cNvPr id="10" name="Rectangle 9">
            <a:extLst>
              <a:ext uri="{FF2B5EF4-FFF2-40B4-BE49-F238E27FC236}">
                <a16:creationId xmlns:a16="http://schemas.microsoft.com/office/drawing/2014/main" id="{F6D32805-5B93-83AF-71F4-9FFB35F99F45}"/>
              </a:ext>
            </a:extLst>
          </p:cNvPr>
          <p:cNvSpPr/>
          <p:nvPr/>
        </p:nvSpPr>
        <p:spPr>
          <a:xfrm>
            <a:off x="-20" y="1322479"/>
            <a:ext cx="7307663" cy="5010308"/>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of black dots&#10;&#10;Description automatically generated">
            <a:extLst>
              <a:ext uri="{FF2B5EF4-FFF2-40B4-BE49-F238E27FC236}">
                <a16:creationId xmlns:a16="http://schemas.microsoft.com/office/drawing/2014/main" id="{A92F8F56-F1D6-D241-E20E-F9DAE6235C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170" y="1843898"/>
            <a:ext cx="3141662" cy="1927977"/>
          </a:xfrm>
          <a:prstGeom prst="rect">
            <a:avLst/>
          </a:prstGeom>
        </p:spPr>
      </p:pic>
      <p:pic>
        <p:nvPicPr>
          <p:cNvPr id="6" name="Picture 5" descr="A graph of a normal q-q&#10;&#10;Description automatically generated">
            <a:extLst>
              <a:ext uri="{FF2B5EF4-FFF2-40B4-BE49-F238E27FC236}">
                <a16:creationId xmlns:a16="http://schemas.microsoft.com/office/drawing/2014/main" id="{5070B691-24DB-77D9-C980-6090E5E032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3657" y="1843898"/>
            <a:ext cx="3277304" cy="1927977"/>
          </a:xfrm>
          <a:prstGeom prst="rect">
            <a:avLst/>
          </a:prstGeom>
        </p:spPr>
      </p:pic>
      <p:pic>
        <p:nvPicPr>
          <p:cNvPr id="8" name="Picture 7" descr="A diagram of a graph&#10;&#10;Description automatically generated with medium confidence">
            <a:extLst>
              <a:ext uri="{FF2B5EF4-FFF2-40B4-BE49-F238E27FC236}">
                <a16:creationId xmlns:a16="http://schemas.microsoft.com/office/drawing/2014/main" id="{C5DEBF52-BF46-A741-BDA4-5D637D6CAB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9" r="2290"/>
          <a:stretch/>
        </p:blipFill>
        <p:spPr bwMode="auto">
          <a:xfrm>
            <a:off x="301169" y="3853112"/>
            <a:ext cx="3141661" cy="1939537"/>
          </a:xfrm>
          <a:prstGeom prst="rect">
            <a:avLst/>
          </a:prstGeom>
          <a:ln>
            <a:noFill/>
          </a:ln>
          <a:extLst>
            <a:ext uri="{53640926-AAD7-44D8-BBD7-CCE9431645EC}">
              <a14:shadowObscured xmlns:a14="http://schemas.microsoft.com/office/drawing/2010/main"/>
            </a:ext>
          </a:extLst>
        </p:spPr>
      </p:pic>
      <p:pic>
        <p:nvPicPr>
          <p:cNvPr id="9" name="Picture 8" descr="A diagram of a graph&#10;&#10;Description automatically generated with medium confidence">
            <a:extLst>
              <a:ext uri="{FF2B5EF4-FFF2-40B4-BE49-F238E27FC236}">
                <a16:creationId xmlns:a16="http://schemas.microsoft.com/office/drawing/2014/main" id="{5EF8FAF3-9437-828D-38C8-9EF79EC494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81" t="5334" r="1740" b="1308"/>
          <a:stretch/>
        </p:blipFill>
        <p:spPr bwMode="auto">
          <a:xfrm>
            <a:off x="3550139" y="3853112"/>
            <a:ext cx="3305398" cy="19279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5508300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5246466"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Limitation of Study</a:t>
            </a:r>
            <a:endParaRPr lang="en-CA" sz="2800" b="1" u="none" strike="noStrike">
              <a:solidFill>
                <a:schemeClr val="bg1"/>
              </a:solidFill>
              <a:effectLst/>
              <a:latin typeface="Futura" panose="020B0602020204020303" pitchFamily="34" charset="-79"/>
              <a:cs typeface="Futura" panose="020B0602020204020303" pitchFamily="34" charset="-79"/>
            </a:endParaRPr>
          </a:p>
        </p:txBody>
      </p:sp>
      <p:sp>
        <p:nvSpPr>
          <p:cNvPr id="8" name="Rounded Rectangle 7">
            <a:extLst>
              <a:ext uri="{FF2B5EF4-FFF2-40B4-BE49-F238E27FC236}">
                <a16:creationId xmlns:a16="http://schemas.microsoft.com/office/drawing/2014/main" id="{C326821C-6F5F-97DF-8696-961BDE15663B}"/>
              </a:ext>
            </a:extLst>
          </p:cNvPr>
          <p:cNvSpPr/>
          <p:nvPr/>
        </p:nvSpPr>
        <p:spPr>
          <a:xfrm>
            <a:off x="1525668" y="1893690"/>
            <a:ext cx="3302420" cy="944628"/>
          </a:xfrm>
          <a:prstGeom prst="roundRect">
            <a:avLst/>
          </a:prstGeom>
          <a:solidFill>
            <a:srgbClr val="FF0000">
              <a:alpha val="828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AE07C0E-5731-49DD-DEA6-7633B03253F6}"/>
              </a:ext>
            </a:extLst>
          </p:cNvPr>
          <p:cNvSpPr txBox="1"/>
          <p:nvPr/>
        </p:nvSpPr>
        <p:spPr>
          <a:xfrm>
            <a:off x="1704482" y="2028137"/>
            <a:ext cx="3209098" cy="586314"/>
          </a:xfrm>
          <a:prstGeom prst="rect">
            <a:avLst/>
          </a:prstGeom>
          <a:noFill/>
        </p:spPr>
        <p:txBody>
          <a:bodyPr wrap="square" rtlCol="0">
            <a:spAutoFit/>
          </a:bodyPr>
          <a:lstStyle/>
          <a:p>
            <a:pPr>
              <a:lnSpc>
                <a:spcPct val="150000"/>
              </a:lnSpc>
            </a:pPr>
            <a:r>
              <a:rPr lang="en-US" sz="2400" b="1">
                <a:solidFill>
                  <a:schemeClr val="bg1"/>
                </a:solidFill>
                <a:latin typeface="Futura" panose="020B0602020204020303" pitchFamily="34" charset="-79"/>
                <a:cs typeface="Futura" panose="020B0602020204020303" pitchFamily="34" charset="-79"/>
              </a:rPr>
              <a:t>Non-Stationarity</a:t>
            </a:r>
          </a:p>
        </p:txBody>
      </p:sp>
      <p:sp>
        <p:nvSpPr>
          <p:cNvPr id="9" name="Rounded Rectangle 8">
            <a:extLst>
              <a:ext uri="{FF2B5EF4-FFF2-40B4-BE49-F238E27FC236}">
                <a16:creationId xmlns:a16="http://schemas.microsoft.com/office/drawing/2014/main" id="{162B95C0-5CB3-86F9-4DD9-1E92C3457C12}"/>
              </a:ext>
            </a:extLst>
          </p:cNvPr>
          <p:cNvSpPr/>
          <p:nvPr/>
        </p:nvSpPr>
        <p:spPr>
          <a:xfrm>
            <a:off x="6563276" y="1893690"/>
            <a:ext cx="3302420" cy="944628"/>
          </a:xfrm>
          <a:prstGeom prst="roundRect">
            <a:avLst/>
          </a:prstGeom>
          <a:solidFill>
            <a:srgbClr val="FF0000">
              <a:alpha val="828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CECF396-3C2E-1C3F-451D-F4FA20225667}"/>
              </a:ext>
            </a:extLst>
          </p:cNvPr>
          <p:cNvSpPr txBox="1"/>
          <p:nvPr/>
        </p:nvSpPr>
        <p:spPr>
          <a:xfrm>
            <a:off x="7049510" y="2028200"/>
            <a:ext cx="3428320" cy="586251"/>
          </a:xfrm>
          <a:prstGeom prst="rect">
            <a:avLst/>
          </a:prstGeom>
          <a:noFill/>
        </p:spPr>
        <p:txBody>
          <a:bodyPr wrap="square" rtlCol="0">
            <a:spAutoFit/>
          </a:bodyPr>
          <a:lstStyle/>
          <a:p>
            <a:pPr>
              <a:lnSpc>
                <a:spcPct val="150000"/>
              </a:lnSpc>
            </a:pPr>
            <a:r>
              <a:rPr lang="en-US" sz="2400" b="1">
                <a:solidFill>
                  <a:schemeClr val="bg1"/>
                </a:solidFill>
                <a:latin typeface="Futura" panose="020B0602020204020303" pitchFamily="34" charset="-79"/>
                <a:cs typeface="Futura" panose="020B0602020204020303" pitchFamily="34" charset="-79"/>
              </a:rPr>
              <a:t>Time Sample</a:t>
            </a:r>
          </a:p>
        </p:txBody>
      </p:sp>
      <p:sp>
        <p:nvSpPr>
          <p:cNvPr id="10" name="Rounded Rectangle 9">
            <a:extLst>
              <a:ext uri="{FF2B5EF4-FFF2-40B4-BE49-F238E27FC236}">
                <a16:creationId xmlns:a16="http://schemas.microsoft.com/office/drawing/2014/main" id="{7A546AE7-EEA7-9E4F-0BCE-1C7276604845}"/>
              </a:ext>
            </a:extLst>
          </p:cNvPr>
          <p:cNvSpPr/>
          <p:nvPr/>
        </p:nvSpPr>
        <p:spPr>
          <a:xfrm>
            <a:off x="3552237" y="4499300"/>
            <a:ext cx="4133257" cy="944628"/>
          </a:xfrm>
          <a:prstGeom prst="roundRect">
            <a:avLst/>
          </a:prstGeom>
          <a:solidFill>
            <a:srgbClr val="FF0000">
              <a:alpha val="828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A84A914-F76C-CEDF-8AD1-69EC4E52B83C}"/>
              </a:ext>
            </a:extLst>
          </p:cNvPr>
          <p:cNvSpPr txBox="1"/>
          <p:nvPr/>
        </p:nvSpPr>
        <p:spPr>
          <a:xfrm>
            <a:off x="3784836" y="4610766"/>
            <a:ext cx="3832646" cy="586251"/>
          </a:xfrm>
          <a:prstGeom prst="rect">
            <a:avLst/>
          </a:prstGeom>
          <a:noFill/>
        </p:spPr>
        <p:txBody>
          <a:bodyPr wrap="square" rtlCol="0">
            <a:spAutoFit/>
          </a:bodyPr>
          <a:lstStyle/>
          <a:p>
            <a:pPr>
              <a:lnSpc>
                <a:spcPct val="150000"/>
              </a:lnSpc>
            </a:pPr>
            <a:r>
              <a:rPr lang="en-US" sz="2400" b="1">
                <a:solidFill>
                  <a:schemeClr val="bg1"/>
                </a:solidFill>
                <a:latin typeface="Futura" panose="020B0602020204020303" pitchFamily="34" charset="-79"/>
                <a:cs typeface="Futura" panose="020B0602020204020303" pitchFamily="34" charset="-79"/>
              </a:rPr>
              <a:t>Aggregation Method</a:t>
            </a:r>
          </a:p>
        </p:txBody>
      </p:sp>
    </p:spTree>
    <p:extLst>
      <p:ext uri="{BB962C8B-B14F-4D97-AF65-F5344CB8AC3E}">
        <p14:creationId xmlns:p14="http://schemas.microsoft.com/office/powerpoint/2010/main" val="149948830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5246466"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Interpretation</a:t>
            </a:r>
            <a:endParaRPr lang="en-CA" sz="2800" b="1" u="none" strike="noStrike">
              <a:solidFill>
                <a:schemeClr val="bg1"/>
              </a:solidFill>
              <a:effectLst/>
              <a:latin typeface="Futura" panose="020B0602020204020303" pitchFamily="34" charset="-79"/>
              <a:cs typeface="Futura" panose="020B0602020204020303" pitchFamily="34" charset="-79"/>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AE07C0E-5731-49DD-DEA6-7633B03253F6}"/>
                  </a:ext>
                </a:extLst>
              </p:cNvPr>
              <p:cNvSpPr txBox="1"/>
              <p:nvPr/>
            </p:nvSpPr>
            <p:spPr>
              <a:xfrm>
                <a:off x="2102102" y="3429000"/>
                <a:ext cx="8138915" cy="2625462"/>
              </a:xfrm>
              <a:prstGeom prst="rect">
                <a:avLst/>
              </a:prstGeom>
              <a:noFill/>
            </p:spPr>
            <p:txBody>
              <a:bodyPr wrap="square" rtlCol="0">
                <a:spAutoFit/>
              </a:bodyPr>
              <a:lstStyle/>
              <a:p>
                <a:pPr>
                  <a:lnSpc>
                    <a:spcPct val="150000"/>
                  </a:lnSpc>
                </a:pPr>
                <a14:m>
                  <m:oMath xmlns:m="http://schemas.openxmlformats.org/officeDocument/2006/math">
                    <m:r>
                      <m:rPr>
                        <m:sty m:val="p"/>
                      </m:rPr>
                      <a:rPr lang="en-CA" sz="1800" b="0" i="0" smtClean="0">
                        <a:solidFill>
                          <a:schemeClr val="bg1"/>
                        </a:solidFill>
                        <a:effectLst/>
                        <a:latin typeface="Cambria Math" panose="02040503050406030204" pitchFamily="18" charset="0"/>
                        <a:ea typeface="Aptos" panose="020B0004020202020204" pitchFamily="34" charset="0"/>
                        <a:cs typeface="Aptos" panose="020B0004020202020204" pitchFamily="34" charset="0"/>
                      </a:rPr>
                      <m:t>y</m:t>
                    </m:r>
                  </m:oMath>
                </a14:m>
                <a:r>
                  <a:rPr lang="en-CA" sz="1800">
                    <a:solidFill>
                      <a:schemeClr val="bg1"/>
                    </a:solidFill>
                    <a:effectLst/>
                    <a:latin typeface="Futura" panose="020B0602020204020303" pitchFamily="34" charset="-79"/>
                    <a:ea typeface="SimSun" panose="02010600030101010101" pitchFamily="2" charset="-122"/>
                    <a:cs typeface="Futura" panose="020B0602020204020303" pitchFamily="34" charset="-79"/>
                  </a:rPr>
                  <a:t>: S&amp;P 500 price</a:t>
                </a:r>
              </a:p>
              <a:p>
                <a:pPr>
                  <a:lnSpc>
                    <a:spcPct val="150000"/>
                  </a:lnSpc>
                </a:pPr>
                <a14:m>
                  <m:oMath xmlns:m="http://schemas.openxmlformats.org/officeDocument/2006/math">
                    <m:sSub>
                      <m:sSubPr>
                        <m:ctrlPr>
                          <a:rPr lang="en-CA" sz="2400" i="1">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m:rPr>
                            <m:sty m:val="p"/>
                          </m:rPr>
                          <a:rPr lang="en-CA" sz="1800" b="0" i="0">
                            <a:solidFill>
                              <a:schemeClr val="bg1"/>
                            </a:solidFill>
                            <a:effectLst/>
                            <a:latin typeface="Cambria Math" panose="02040503050406030204" pitchFamily="18" charset="0"/>
                            <a:ea typeface="Aptos" panose="020B0004020202020204" pitchFamily="34" charset="0"/>
                            <a:cs typeface="Aptos" panose="020B0004020202020204" pitchFamily="34" charset="0"/>
                          </a:rPr>
                          <m:t>x</m:t>
                        </m:r>
                      </m:e>
                      <m:sub>
                        <m:r>
                          <a:rPr lang="en-CA" sz="1800" b="0" i="0">
                            <a:solidFill>
                              <a:schemeClr val="bg1"/>
                            </a:solidFill>
                            <a:effectLst/>
                            <a:latin typeface="Cambria Math" panose="02040503050406030204" pitchFamily="18" charset="0"/>
                            <a:ea typeface="Aptos" panose="020B0004020202020204" pitchFamily="34" charset="0"/>
                            <a:cs typeface="Aptos" panose="020B0004020202020204" pitchFamily="34" charset="0"/>
                          </a:rPr>
                          <m:t>1</m:t>
                        </m:r>
                      </m:sub>
                    </m:sSub>
                  </m:oMath>
                </a14:m>
                <a:r>
                  <a:rPr lang="en-CA" sz="1800">
                    <a:solidFill>
                      <a:schemeClr val="bg1"/>
                    </a:solidFill>
                    <a:effectLst/>
                    <a:latin typeface="Futura" panose="020B0602020204020303" pitchFamily="34" charset="-79"/>
                    <a:ea typeface="SimSun" panose="02010600030101010101" pitchFamily="2" charset="-122"/>
                    <a:cs typeface="Futura" panose="020B0602020204020303" pitchFamily="34" charset="-79"/>
                  </a:rPr>
                  <a:t>: price of S&amp;P U.S. High Yield Corporate Bond Index </a:t>
                </a:r>
              </a:p>
              <a:p>
                <a:pPr>
                  <a:lnSpc>
                    <a:spcPct val="150000"/>
                  </a:lnSpc>
                </a:pPr>
                <a14:m>
                  <m:oMath xmlns:m="http://schemas.openxmlformats.org/officeDocument/2006/math">
                    <m:sSub>
                      <m:sSubPr>
                        <m:ctrlPr>
                          <a:rPr lang="en-CA" sz="2400" i="1">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m:rPr>
                            <m:sty m:val="p"/>
                          </m:rPr>
                          <a:rPr lang="en-CA" sz="1800" b="0" i="0">
                            <a:solidFill>
                              <a:schemeClr val="bg1"/>
                            </a:solidFill>
                            <a:effectLst/>
                            <a:latin typeface="Cambria Math" panose="02040503050406030204" pitchFamily="18" charset="0"/>
                            <a:ea typeface="Aptos" panose="020B0004020202020204" pitchFamily="34" charset="0"/>
                            <a:cs typeface="Aptos" panose="020B0004020202020204" pitchFamily="34" charset="0"/>
                          </a:rPr>
                          <m:t>x</m:t>
                        </m:r>
                      </m:e>
                      <m:sub>
                        <m:r>
                          <a:rPr lang="en-CA" sz="1800" b="0" i="0">
                            <a:solidFill>
                              <a:schemeClr val="bg1"/>
                            </a:solidFill>
                            <a:effectLst/>
                            <a:latin typeface="Cambria Math" panose="02040503050406030204" pitchFamily="18" charset="0"/>
                            <a:ea typeface="Aptos" panose="020B0004020202020204" pitchFamily="34" charset="0"/>
                            <a:cs typeface="Aptos" panose="020B0004020202020204" pitchFamily="34" charset="0"/>
                          </a:rPr>
                          <m:t>2</m:t>
                        </m:r>
                      </m:sub>
                    </m:sSub>
                  </m:oMath>
                </a14:m>
                <a:r>
                  <a:rPr lang="en-CA" sz="1800">
                    <a:solidFill>
                      <a:schemeClr val="bg1"/>
                    </a:solidFill>
                    <a:effectLst/>
                    <a:latin typeface="Futura" panose="020B0602020204020303" pitchFamily="34" charset="-79"/>
                    <a:ea typeface="SimSun" panose="02010600030101010101" pitchFamily="2" charset="-122"/>
                    <a:cs typeface="Futura" panose="020B0602020204020303" pitchFamily="34" charset="-79"/>
                  </a:rPr>
                  <a:t>: 10-Year Treasury Yield (in percentage points)</a:t>
                </a:r>
              </a:p>
              <a:p>
                <a:pPr>
                  <a:lnSpc>
                    <a:spcPct val="150000"/>
                  </a:lnSpc>
                </a:pPr>
                <a14:m>
                  <m:oMath xmlns:m="http://schemas.openxmlformats.org/officeDocument/2006/math">
                    <m:sSub>
                      <m:sSubPr>
                        <m:ctrlPr>
                          <a:rPr lang="en-CA" sz="2400" i="1">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m:rPr>
                            <m:sty m:val="p"/>
                          </m:rPr>
                          <a:rPr lang="en-CA" sz="1800" b="0" i="0">
                            <a:solidFill>
                              <a:schemeClr val="bg1"/>
                            </a:solidFill>
                            <a:effectLst/>
                            <a:latin typeface="Cambria Math" panose="02040503050406030204" pitchFamily="18" charset="0"/>
                            <a:ea typeface="Aptos" panose="020B0004020202020204" pitchFamily="34" charset="0"/>
                            <a:cs typeface="Aptos" panose="020B0004020202020204" pitchFamily="34" charset="0"/>
                          </a:rPr>
                          <m:t>x</m:t>
                        </m:r>
                      </m:e>
                      <m:sub>
                        <m:r>
                          <a:rPr lang="en-CA" sz="1800" b="0" i="0">
                            <a:solidFill>
                              <a:schemeClr val="bg1"/>
                            </a:solidFill>
                            <a:effectLst/>
                            <a:latin typeface="Cambria Math" panose="02040503050406030204" pitchFamily="18" charset="0"/>
                            <a:ea typeface="Aptos" panose="020B0004020202020204" pitchFamily="34" charset="0"/>
                            <a:cs typeface="Aptos" panose="020B0004020202020204" pitchFamily="34" charset="0"/>
                          </a:rPr>
                          <m:t>3</m:t>
                        </m:r>
                      </m:sub>
                    </m:sSub>
                  </m:oMath>
                </a14:m>
                <a:r>
                  <a:rPr lang="en-CA" sz="1800">
                    <a:solidFill>
                      <a:schemeClr val="bg1"/>
                    </a:solidFill>
                    <a:effectLst/>
                    <a:latin typeface="Futura" panose="020B0602020204020303" pitchFamily="34" charset="-79"/>
                    <a:ea typeface="SimSun" panose="02010600030101010101" pitchFamily="2" charset="-122"/>
                    <a:cs typeface="Futura" panose="020B0602020204020303" pitchFamily="34" charset="-79"/>
                  </a:rPr>
                  <a:t>: Industrial Sector Weighting (in percentage points)</a:t>
                </a:r>
              </a:p>
              <a:p>
                <a:pPr>
                  <a:lnSpc>
                    <a:spcPct val="150000"/>
                  </a:lnSpc>
                </a:pPr>
                <a:r>
                  <a:rPr lang="en-CA" sz="1800">
                    <a:solidFill>
                      <a:schemeClr val="bg1"/>
                    </a:solidFill>
                    <a:effectLst/>
                    <a:latin typeface="Futura" panose="020B0602020204020303" pitchFamily="34" charset="-79"/>
                    <a:ea typeface="SimSun" panose="02010600030101010101" pitchFamily="2" charset="-122"/>
                    <a:cs typeface="Futura" panose="020B0602020204020303" pitchFamily="34" charset="-79"/>
                  </a:rPr>
                  <a:t> </a:t>
                </a:r>
                <a14:m>
                  <m:oMath xmlns:m="http://schemas.openxmlformats.org/officeDocument/2006/math">
                    <m:r>
                      <m:rPr>
                        <m:sty m:val="p"/>
                      </m:rPr>
                      <a:rPr lang="en-CA" sz="1800" b="0" i="0">
                        <a:solidFill>
                          <a:schemeClr val="bg1"/>
                        </a:solidFill>
                        <a:effectLst/>
                        <a:latin typeface="Cambria Math" panose="02040503050406030204" pitchFamily="18" charset="0"/>
                        <a:ea typeface="Aptos" panose="020B0004020202020204" pitchFamily="34" charset="0"/>
                        <a:cs typeface="Aptos" panose="020B0004020202020204" pitchFamily="34" charset="0"/>
                      </a:rPr>
                      <m:t>β</m:t>
                    </m:r>
                  </m:oMath>
                </a14:m>
                <a:r>
                  <a:rPr lang="en-CA" sz="1800">
                    <a:solidFill>
                      <a:schemeClr val="bg1"/>
                    </a:solidFill>
                    <a:effectLst/>
                    <a:latin typeface="Futura" panose="020B0602020204020303" pitchFamily="34" charset="-79"/>
                    <a:ea typeface="SimSun" panose="02010600030101010101" pitchFamily="2" charset="-122"/>
                    <a:cs typeface="Futura" panose="020B0602020204020303" pitchFamily="34" charset="-79"/>
                  </a:rPr>
                  <a:t> are model coefficients.</a:t>
                </a:r>
                <a:r>
                  <a:rPr lang="en-CA" sz="2400">
                    <a:solidFill>
                      <a:schemeClr val="bg1"/>
                    </a:solidFill>
                    <a:effectLst/>
                    <a:latin typeface="Futura" panose="020B0602020204020303" pitchFamily="34" charset="-79"/>
                    <a:cs typeface="Futura" panose="020B0602020204020303" pitchFamily="34" charset="-79"/>
                  </a:rPr>
                  <a:t> </a:t>
                </a:r>
                <a:endParaRPr lang="en-US" sz="2400">
                  <a:solidFill>
                    <a:schemeClr val="bg1"/>
                  </a:solidFill>
                  <a:latin typeface="Futura" panose="020B0602020204020303" pitchFamily="34" charset="-79"/>
                  <a:cs typeface="Futura" panose="020B0602020204020303" pitchFamily="34" charset="-79"/>
                </a:endParaRPr>
              </a:p>
            </p:txBody>
          </p:sp>
        </mc:Choice>
        <mc:Fallback>
          <p:sp>
            <p:nvSpPr>
              <p:cNvPr id="7" name="TextBox 6">
                <a:extLst>
                  <a:ext uri="{FF2B5EF4-FFF2-40B4-BE49-F238E27FC236}">
                    <a16:creationId xmlns:a16="http://schemas.microsoft.com/office/drawing/2014/main" id="{0AE07C0E-5731-49DD-DEA6-7633B03253F6}"/>
                  </a:ext>
                </a:extLst>
              </p:cNvPr>
              <p:cNvSpPr txBox="1">
                <a:spLocks noRot="1" noChangeAspect="1" noMove="1" noResize="1" noEditPoints="1" noAdjustHandles="1" noChangeArrowheads="1" noChangeShapeType="1" noTextEdit="1"/>
              </p:cNvSpPr>
              <p:nvPr/>
            </p:nvSpPr>
            <p:spPr>
              <a:xfrm>
                <a:off x="2102102" y="3429000"/>
                <a:ext cx="8138915" cy="2625462"/>
              </a:xfrm>
              <a:prstGeom prst="rect">
                <a:avLst/>
              </a:prstGeom>
              <a:blipFill>
                <a:blip r:embed="rId3"/>
                <a:stretch>
                  <a:fillRect b="-19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B62AD719-E2DF-1A52-4E82-168D841B9085}"/>
                  </a:ext>
                </a:extLst>
              </p:cNvPr>
              <p:cNvSpPr txBox="1"/>
              <p:nvPr/>
            </p:nvSpPr>
            <p:spPr>
              <a:xfrm>
                <a:off x="685798" y="1511730"/>
                <a:ext cx="10460813" cy="1138710"/>
              </a:xfrm>
              <a:prstGeom prst="rect">
                <a:avLst/>
              </a:prstGeom>
              <a:noFill/>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CA" sz="2400" b="1" i="1" kern="100" smtClean="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𝒚</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𝒊</m:t>
                          </m:r>
                        </m:sub>
                      </m:s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𝜷</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𝟎</m:t>
                          </m:r>
                        </m:sub>
                      </m:s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𝜷</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𝟏</m:t>
                          </m:r>
                        </m:sub>
                      </m:sSub>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𝒙</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𝟏</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𝒊</m:t>
                          </m:r>
                        </m:sub>
                      </m:s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𝜷</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𝟐</m:t>
                          </m:r>
                        </m:sub>
                      </m:sSub>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𝒙</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𝟑</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𝒊</m:t>
                          </m:r>
                        </m:sub>
                      </m:s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𝜷</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𝟑</m:t>
                          </m:r>
                        </m:sub>
                      </m:sSub>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𝒙</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𝟒</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𝒊</m:t>
                          </m:r>
                        </m:sub>
                      </m:s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𝝐</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𝒊</m:t>
                          </m:r>
                        </m:sub>
                      </m:s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  </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𝐰𝐡𝐞𝐫𝐞</m:t>
                      </m:r>
                      <m:r>
                        <a:rPr lang="en-CA" sz="2400" b="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  </m:t>
                      </m:r>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𝝐</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𝒊</m:t>
                          </m:r>
                        </m:sub>
                      </m:s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𝑵</m:t>
                      </m:r>
                      <m:d>
                        <m:d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d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𝟎</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sSup>
                            <m:sSup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p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𝝈</m:t>
                              </m:r>
                            </m:e>
                            <m:sup>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𝟐</m:t>
                              </m:r>
                            </m:sup>
                          </m:sSup>
                        </m:e>
                      </m:d>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 </m:t>
                      </m:r>
                    </m:oMath>
                  </m:oMathPara>
                </a14:m>
                <a:endParaRPr lang="en-US"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 </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𝐢𝐧𝐝𝐞𝐩𝐝𝐞𝐧𝐭𝐥𝐲</m:t>
                      </m:r>
                      <m:r>
                        <a:rPr lang="en-CA" sz="2400" b="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 </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𝐟𝐨𝐫</m:t>
                      </m:r>
                      <m:r>
                        <a:rPr lang="en-CA" sz="2400" b="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 </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𝒊</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𝟏</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𝒏</m:t>
                      </m:r>
                    </m:oMath>
                  </m:oMathPara>
                </a14:m>
                <a:endParaRPr lang="en-CA" sz="2400" b="1" kern="100">
                  <a:solidFill>
                    <a:schemeClr val="bg1"/>
                  </a:solidFill>
                  <a:effectLst/>
                  <a:latin typeface="Aptos" panose="020B0004020202020204" pitchFamily="34" charset="0"/>
                  <a:ea typeface="SimSun" panose="02010600030101010101" pitchFamily="2" charset="-122"/>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B62AD719-E2DF-1A52-4E82-168D841B9085}"/>
                  </a:ext>
                </a:extLst>
              </p:cNvPr>
              <p:cNvSpPr txBox="1">
                <a:spLocks noRot="1" noChangeAspect="1" noMove="1" noResize="1" noEditPoints="1" noAdjustHandles="1" noChangeArrowheads="1" noChangeShapeType="1" noTextEdit="1"/>
              </p:cNvSpPr>
              <p:nvPr/>
            </p:nvSpPr>
            <p:spPr>
              <a:xfrm>
                <a:off x="685798" y="1511730"/>
                <a:ext cx="10460813" cy="1138710"/>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2209414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5246466"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Interpretation</a:t>
            </a:r>
            <a:endParaRPr lang="en-CA" sz="2800" b="1" u="none" strike="noStrike">
              <a:solidFill>
                <a:schemeClr val="bg1"/>
              </a:solidFill>
              <a:effectLst/>
              <a:latin typeface="Futura" panose="020B0602020204020303" pitchFamily="34" charset="-79"/>
              <a:cs typeface="Futura" panose="020B0602020204020303" pitchFamily="34" charset="-79"/>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AE07C0E-5731-49DD-DEA6-7633B03253F6}"/>
                  </a:ext>
                </a:extLst>
              </p:cNvPr>
              <p:cNvSpPr txBox="1"/>
              <p:nvPr/>
            </p:nvSpPr>
            <p:spPr>
              <a:xfrm>
                <a:off x="953434" y="2695284"/>
                <a:ext cx="10460813" cy="3563283"/>
              </a:xfrm>
              <a:prstGeom prst="rect">
                <a:avLst/>
              </a:prstGeom>
              <a:noFill/>
            </p:spPr>
            <p:txBody>
              <a:bodyPr wrap="square" rtlCol="0">
                <a:spAutoFit/>
              </a:bodyPr>
              <a:lstStyle/>
              <a:p>
                <a:pPr marL="342900" indent="-342900">
                  <a:lnSpc>
                    <a:spcPct val="150000"/>
                  </a:lnSpc>
                  <a:buFont typeface="Wingdings" pitchFamily="2" charset="2"/>
                  <a:buChar char="Ø"/>
                </a:pPr>
                <a14:m>
                  <m:oMath xmlns:m="http://schemas.openxmlformats.org/officeDocument/2006/math">
                    <m:sSub>
                      <m:sSubPr>
                        <m:ctrlPr>
                          <a:rPr lang="en-CA" i="1" smtClean="0">
                            <a:solidFill>
                              <a:schemeClr val="bg1"/>
                            </a:solidFill>
                            <a:latin typeface="Cambria Math" panose="02040503050406030204" pitchFamily="18" charset="0"/>
                            <a:ea typeface="Times New Roman" panose="02020603050405020304" pitchFamily="18" charset="0"/>
                          </a:rPr>
                        </m:ctrlPr>
                      </m:sSubPr>
                      <m:e>
                        <m:acc>
                          <m:accPr>
                            <m:chr m:val="̂"/>
                            <m:ctrlPr>
                              <a:rPr lang="en-CA" i="1">
                                <a:solidFill>
                                  <a:schemeClr val="bg1"/>
                                </a:solidFill>
                                <a:latin typeface="Cambria Math" panose="02040503050406030204" pitchFamily="18" charset="0"/>
                                <a:ea typeface="Aptos" panose="020B0004020202020204" pitchFamily="34" charset="0"/>
                                <a:cs typeface="Aptos" panose="020B0004020202020204" pitchFamily="34" charset="0"/>
                              </a:rPr>
                            </m:ctrlPr>
                          </m:accPr>
                          <m:e>
                            <m:r>
                              <m:rPr>
                                <m:sty m:val="p"/>
                              </m:rPr>
                              <a:rPr lang="en-CA" b="0" i="0">
                                <a:solidFill>
                                  <a:schemeClr val="bg1"/>
                                </a:solidFill>
                                <a:latin typeface="Cambria Math" panose="02040503050406030204" pitchFamily="18" charset="0"/>
                                <a:ea typeface="Aptos" panose="020B0004020202020204" pitchFamily="34" charset="0"/>
                                <a:cs typeface="Aptos" panose="020B0004020202020204" pitchFamily="34" charset="0"/>
                              </a:rPr>
                              <m:t>β</m:t>
                            </m:r>
                          </m:e>
                        </m:acc>
                      </m:e>
                      <m:sub>
                        <m:r>
                          <a:rPr lang="en-US" b="0" i="0" smtClean="0">
                            <a:solidFill>
                              <a:schemeClr val="bg1"/>
                            </a:solidFill>
                            <a:latin typeface="Cambria Math" panose="02040503050406030204" pitchFamily="18" charset="0"/>
                            <a:ea typeface="Aptos" panose="020B0004020202020204" pitchFamily="34" charset="0"/>
                            <a:cs typeface="Aptos" panose="020B0004020202020204" pitchFamily="34" charset="0"/>
                          </a:rPr>
                          <m:t>0</m:t>
                        </m:r>
                      </m:sub>
                    </m:sSub>
                    <m:r>
                      <a:rPr lang="en-CA" b="0" i="0">
                        <a:solidFill>
                          <a:schemeClr val="bg1"/>
                        </a:solidFill>
                        <a:latin typeface="Cambria Math" panose="02040503050406030204" pitchFamily="18" charset="0"/>
                      </a:rPr>
                      <m:t>=1928.98278</m:t>
                    </m:r>
                  </m:oMath>
                </a14:m>
                <a:r>
                  <a:rPr lang="en-CA">
                    <a:solidFill>
                      <a:schemeClr val="bg1"/>
                    </a:solidFill>
                    <a:latin typeface="Futura Medium" panose="020B0602020204020303" pitchFamily="34" charset="-79"/>
                    <a:cs typeface="Futura Medium" panose="020B0602020204020303" pitchFamily="34" charset="-79"/>
                  </a:rPr>
                  <a:t>, this means the price of S&amp;P 500 when all the other variates are zeros.</a:t>
                </a:r>
              </a:p>
              <a:p>
                <a:pPr marL="342900" indent="-342900">
                  <a:lnSpc>
                    <a:spcPct val="150000"/>
                  </a:lnSpc>
                  <a:buFont typeface="Wingdings" pitchFamily="2" charset="2"/>
                  <a:buChar char="Ø"/>
                </a:pPr>
                <a14:m>
                  <m:oMath xmlns:m="http://schemas.openxmlformats.org/officeDocument/2006/math">
                    <m:sSub>
                      <m:sSubPr>
                        <m:ctrlPr>
                          <a:rPr lang="en-CA" i="1" smtClean="0">
                            <a:solidFill>
                              <a:schemeClr val="bg1"/>
                            </a:solidFill>
                            <a:effectLst/>
                            <a:latin typeface="Cambria Math" panose="02040503050406030204" pitchFamily="18" charset="0"/>
                            <a:ea typeface="Times New Roman" panose="02020603050405020304" pitchFamily="18" charset="0"/>
                          </a:rPr>
                        </m:ctrlPr>
                      </m:sSubPr>
                      <m:e>
                        <m:acc>
                          <m:accPr>
                            <m:chr m:val="̂"/>
                            <m:ctrlPr>
                              <a:rPr lang="en-CA" i="1">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accPr>
                          <m:e>
                            <m:r>
                              <m:rPr>
                                <m:sty m:val="p"/>
                              </m:rPr>
                              <a:rPr lang="en-CA" b="0" i="0">
                                <a:solidFill>
                                  <a:schemeClr val="bg1"/>
                                </a:solidFill>
                                <a:effectLst/>
                                <a:latin typeface="Cambria Math" panose="02040503050406030204" pitchFamily="18" charset="0"/>
                                <a:ea typeface="Aptos" panose="020B0004020202020204" pitchFamily="34" charset="0"/>
                                <a:cs typeface="Aptos" panose="020B0004020202020204" pitchFamily="34" charset="0"/>
                              </a:rPr>
                              <m:t>β</m:t>
                            </m:r>
                          </m:e>
                        </m:acc>
                      </m:e>
                      <m:sub>
                        <m:r>
                          <a:rPr lang="en-CA" b="0" i="0">
                            <a:solidFill>
                              <a:schemeClr val="bg1"/>
                            </a:solidFill>
                            <a:effectLst/>
                            <a:latin typeface="Cambria Math" panose="02040503050406030204" pitchFamily="18" charset="0"/>
                            <a:ea typeface="Times New Roman" panose="02020603050405020304" pitchFamily="18" charset="0"/>
                          </a:rPr>
                          <m:t>1</m:t>
                        </m:r>
                      </m:sub>
                    </m:sSub>
                    <m:r>
                      <a:rPr lang="en-CA" b="0" i="0">
                        <a:solidFill>
                          <a:schemeClr val="bg1"/>
                        </a:solidFill>
                        <a:effectLst/>
                        <a:latin typeface="Cambria Math" panose="02040503050406030204" pitchFamily="18" charset="0"/>
                        <a:ea typeface="Times New Roman" panose="02020603050405020304" pitchFamily="18" charset="0"/>
                      </a:rPr>
                      <m:t>≈1.57</m:t>
                    </m:r>
                  </m:oMath>
                </a14:m>
                <a:r>
                  <a:rPr lang="en-CA">
                    <a:solidFill>
                      <a:schemeClr val="bg1"/>
                    </a:solidFill>
                    <a:effectLst/>
                    <a:latin typeface="Futura Medium" panose="020B0602020204020303" pitchFamily="34" charset="-79"/>
                    <a:ea typeface="Times New Roman" panose="02020603050405020304" pitchFamily="18" charset="0"/>
                    <a:cs typeface="Futura Medium" panose="020B0602020204020303" pitchFamily="34" charset="-79"/>
                  </a:rPr>
                  <a:t> suggests that a $1⬆️ in the junk bonds index price associated with a mean $</a:t>
                </a:r>
                <a:r>
                  <a:rPr lang="en-CA">
                    <a:solidFill>
                      <a:schemeClr val="bg1"/>
                    </a:solidFill>
                    <a:latin typeface="Futura Medium" panose="020B0602020204020303" pitchFamily="34" charset="-79"/>
                    <a:ea typeface="Times New Roman" panose="02020603050405020304" pitchFamily="18" charset="0"/>
                    <a:cs typeface="Futura Medium" panose="020B0602020204020303" pitchFamily="34" charset="-79"/>
                  </a:rPr>
                  <a:t>1.57 ⬆️ </a:t>
                </a:r>
                <a:r>
                  <a:rPr lang="en-CA">
                    <a:solidFill>
                      <a:schemeClr val="bg1"/>
                    </a:solidFill>
                    <a:effectLst/>
                    <a:latin typeface="Futura Medium" panose="020B0602020204020303" pitchFamily="34" charset="-79"/>
                    <a:ea typeface="Times New Roman" panose="02020603050405020304" pitchFamily="18" charset="0"/>
                    <a:cs typeface="Futura Medium" panose="020B0602020204020303" pitchFamily="34" charset="-79"/>
                  </a:rPr>
                  <a:t>of S&amp;P 500 price, holding </a:t>
                </a:r>
                <a14:m>
                  <m:oMath xmlns:m="http://schemas.openxmlformats.org/officeDocument/2006/math">
                    <m:sSub>
                      <m:sSubPr>
                        <m:ctrlPr>
                          <a:rPr lang="en-CA" i="1">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m:rPr>
                            <m:sty m:val="p"/>
                          </m:rPr>
                          <a:rPr lang="en-CA" b="0" i="0">
                            <a:solidFill>
                              <a:schemeClr val="bg1"/>
                            </a:solidFill>
                            <a:effectLst/>
                            <a:latin typeface="Cambria Math" panose="02040503050406030204" pitchFamily="18" charset="0"/>
                            <a:ea typeface="Aptos" panose="020B0004020202020204" pitchFamily="34" charset="0"/>
                            <a:cs typeface="Aptos" panose="020B0004020202020204" pitchFamily="34" charset="0"/>
                          </a:rPr>
                          <m:t>x</m:t>
                        </m:r>
                      </m:e>
                      <m:sub>
                        <m:r>
                          <a:rPr lang="en-CA" b="0" i="0">
                            <a:solidFill>
                              <a:schemeClr val="bg1"/>
                            </a:solidFill>
                            <a:effectLst/>
                            <a:latin typeface="Cambria Math" panose="02040503050406030204" pitchFamily="18" charset="0"/>
                            <a:ea typeface="Aptos" panose="020B0004020202020204" pitchFamily="34" charset="0"/>
                            <a:cs typeface="Aptos" panose="020B0004020202020204" pitchFamily="34" charset="0"/>
                          </a:rPr>
                          <m:t>4</m:t>
                        </m:r>
                      </m:sub>
                    </m:sSub>
                  </m:oMath>
                </a14:m>
                <a:r>
                  <a:rPr lang="en-CA">
                    <a:solidFill>
                      <a:schemeClr val="bg1"/>
                    </a:solidFill>
                    <a:effectLst/>
                    <a:latin typeface="Futura Medium" panose="020B0602020204020303" pitchFamily="34" charset="-79"/>
                    <a:ea typeface="Times New Roman" panose="02020603050405020304" pitchFamily="18" charset="0"/>
                    <a:cs typeface="Futura Medium" panose="020B0602020204020303" pitchFamily="34" charset="-79"/>
                  </a:rPr>
                  <a:t> and </a:t>
                </a:r>
                <a14:m>
                  <m:oMath xmlns:m="http://schemas.openxmlformats.org/officeDocument/2006/math">
                    <m:sSub>
                      <m:sSubPr>
                        <m:ctrlPr>
                          <a:rPr lang="en-CA" i="1">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m:rPr>
                            <m:sty m:val="p"/>
                          </m:rPr>
                          <a:rPr lang="en-CA" b="0" i="0">
                            <a:solidFill>
                              <a:schemeClr val="bg1"/>
                            </a:solidFill>
                            <a:effectLst/>
                            <a:latin typeface="Cambria Math" panose="02040503050406030204" pitchFamily="18" charset="0"/>
                            <a:ea typeface="Aptos" panose="020B0004020202020204" pitchFamily="34" charset="0"/>
                            <a:cs typeface="Aptos" panose="020B0004020202020204" pitchFamily="34" charset="0"/>
                          </a:rPr>
                          <m:t>x</m:t>
                        </m:r>
                      </m:e>
                      <m:sub>
                        <m:r>
                          <a:rPr lang="en-CA" b="0" i="0">
                            <a:solidFill>
                              <a:schemeClr val="bg1"/>
                            </a:solidFill>
                            <a:effectLst/>
                            <a:latin typeface="Cambria Math" panose="02040503050406030204" pitchFamily="18" charset="0"/>
                            <a:ea typeface="Aptos" panose="020B0004020202020204" pitchFamily="34" charset="0"/>
                            <a:cs typeface="Aptos" panose="020B0004020202020204" pitchFamily="34" charset="0"/>
                          </a:rPr>
                          <m:t>3</m:t>
                        </m:r>
                      </m:sub>
                    </m:sSub>
                  </m:oMath>
                </a14:m>
                <a:r>
                  <a:rPr lang="en-CA">
                    <a:solidFill>
                      <a:schemeClr val="bg1"/>
                    </a:solidFill>
                    <a:effectLst/>
                    <a:latin typeface="Futura Medium" panose="020B0602020204020303" pitchFamily="34" charset="-79"/>
                    <a:ea typeface="Times New Roman" panose="02020603050405020304" pitchFamily="18" charset="0"/>
                    <a:cs typeface="Futura Medium" panose="020B0602020204020303" pitchFamily="34" charset="-79"/>
                  </a:rPr>
                  <a:t> constant. </a:t>
                </a:r>
              </a:p>
              <a:p>
                <a:pPr marL="342900" indent="-342900">
                  <a:lnSpc>
                    <a:spcPct val="150000"/>
                  </a:lnSpc>
                  <a:buFont typeface="Wingdings" pitchFamily="2" charset="2"/>
                  <a:buChar char="Ø"/>
                </a:pPr>
                <a14:m>
                  <m:oMath xmlns:m="http://schemas.openxmlformats.org/officeDocument/2006/math">
                    <m:sSub>
                      <m:sSubPr>
                        <m:ctrlPr>
                          <a:rPr lang="en-CA" i="1">
                            <a:solidFill>
                              <a:schemeClr val="bg1"/>
                            </a:solidFill>
                            <a:effectLst/>
                            <a:latin typeface="Cambria Math" panose="02040503050406030204" pitchFamily="18" charset="0"/>
                            <a:ea typeface="Times New Roman" panose="02020603050405020304" pitchFamily="18" charset="0"/>
                          </a:rPr>
                        </m:ctrlPr>
                      </m:sSubPr>
                      <m:e>
                        <m:acc>
                          <m:accPr>
                            <m:chr m:val="̂"/>
                            <m:ctrlPr>
                              <a:rPr lang="en-CA" i="1">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accPr>
                          <m:e>
                            <m:r>
                              <m:rPr>
                                <m:sty m:val="p"/>
                              </m:rPr>
                              <a:rPr lang="en-CA" b="0" i="0">
                                <a:solidFill>
                                  <a:schemeClr val="bg1"/>
                                </a:solidFill>
                                <a:effectLst/>
                                <a:latin typeface="Cambria Math" panose="02040503050406030204" pitchFamily="18" charset="0"/>
                                <a:ea typeface="Aptos" panose="020B0004020202020204" pitchFamily="34" charset="0"/>
                                <a:cs typeface="Aptos" panose="020B0004020202020204" pitchFamily="34" charset="0"/>
                              </a:rPr>
                              <m:t>β</m:t>
                            </m:r>
                          </m:e>
                        </m:acc>
                      </m:e>
                      <m:sub>
                        <m:r>
                          <a:rPr lang="en-CA" b="0" i="0">
                            <a:solidFill>
                              <a:schemeClr val="bg1"/>
                            </a:solidFill>
                            <a:effectLst/>
                            <a:latin typeface="Cambria Math" panose="02040503050406030204" pitchFamily="18" charset="0"/>
                            <a:ea typeface="Times New Roman" panose="02020603050405020304" pitchFamily="18" charset="0"/>
                          </a:rPr>
                          <m:t>2</m:t>
                        </m:r>
                      </m:sub>
                    </m:sSub>
                    <m:r>
                      <a:rPr lang="en-CA" b="0" i="0">
                        <a:solidFill>
                          <a:schemeClr val="bg1"/>
                        </a:solidFill>
                        <a:effectLst/>
                        <a:latin typeface="Cambria Math" panose="02040503050406030204" pitchFamily="18" charset="0"/>
                        <a:ea typeface="Times New Roman" panose="02020603050405020304" pitchFamily="18" charset="0"/>
                      </a:rPr>
                      <m:t>≈−288.43</m:t>
                    </m:r>
                  </m:oMath>
                </a14:m>
                <a:r>
                  <a:rPr lang="en-CA">
                    <a:solidFill>
                      <a:schemeClr val="bg1"/>
                    </a:solidFill>
                    <a:effectLst/>
                    <a:latin typeface="Futura Medium" panose="020B0602020204020303" pitchFamily="34" charset="-79"/>
                    <a:ea typeface="Times New Roman" panose="02020603050405020304" pitchFamily="18" charset="0"/>
                    <a:cs typeface="Futura Medium" panose="020B0602020204020303" pitchFamily="34" charset="-79"/>
                  </a:rPr>
                  <a:t> suggests that a </a:t>
                </a:r>
                <a:r>
                  <a:rPr lang="en-CA">
                    <a:solidFill>
                      <a:schemeClr val="bg1"/>
                    </a:solidFill>
                    <a:latin typeface="Futura Medium" panose="020B0602020204020303" pitchFamily="34" charset="-79"/>
                    <a:ea typeface="Times New Roman" panose="02020603050405020304" pitchFamily="18" charset="0"/>
                    <a:cs typeface="Futura Medium" panose="020B0602020204020303" pitchFamily="34" charset="-79"/>
                  </a:rPr>
                  <a:t>1% ⬆️ of </a:t>
                </a:r>
                <a:r>
                  <a:rPr lang="en-CA">
                    <a:solidFill>
                      <a:schemeClr val="bg1"/>
                    </a:solidFill>
                    <a:effectLst/>
                    <a:latin typeface="Futura Medium" panose="020B0602020204020303" pitchFamily="34" charset="-79"/>
                    <a:ea typeface="Times New Roman" panose="02020603050405020304" pitchFamily="18" charset="0"/>
                    <a:cs typeface="Futura Medium" panose="020B0602020204020303" pitchFamily="34" charset="-79"/>
                  </a:rPr>
                  <a:t>industrial Sector weighting of S&amp;P500 is associated with a </a:t>
                </a:r>
                <a:r>
                  <a:rPr lang="en-CA">
                    <a:solidFill>
                      <a:schemeClr val="bg1"/>
                    </a:solidFill>
                    <a:latin typeface="Futura Medium" panose="020B0602020204020303" pitchFamily="34" charset="-79"/>
                    <a:ea typeface="Times New Roman" panose="02020603050405020304" pitchFamily="18" charset="0"/>
                    <a:cs typeface="Futura Medium" panose="020B0602020204020303" pitchFamily="34" charset="-79"/>
                  </a:rPr>
                  <a:t>mean $288.43 ⬇️ </a:t>
                </a:r>
                <a:r>
                  <a:rPr lang="en-CA">
                    <a:solidFill>
                      <a:schemeClr val="bg1"/>
                    </a:solidFill>
                    <a:effectLst/>
                    <a:latin typeface="Futura Medium" panose="020B0602020204020303" pitchFamily="34" charset="-79"/>
                    <a:ea typeface="Times New Roman" panose="02020603050405020304" pitchFamily="18" charset="0"/>
                    <a:cs typeface="Futura Medium" panose="020B0602020204020303" pitchFamily="34" charset="-79"/>
                  </a:rPr>
                  <a:t>in the S&amp;P500 price, holding </a:t>
                </a:r>
                <a14:m>
                  <m:oMath xmlns:m="http://schemas.openxmlformats.org/officeDocument/2006/math">
                    <m:sSub>
                      <m:sSubPr>
                        <m:ctrlPr>
                          <a:rPr lang="en-CA" i="1">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m:rPr>
                            <m:sty m:val="p"/>
                          </m:rPr>
                          <a:rPr lang="en-CA" b="0" i="0">
                            <a:solidFill>
                              <a:schemeClr val="bg1"/>
                            </a:solidFill>
                            <a:effectLst/>
                            <a:latin typeface="Cambria Math" panose="02040503050406030204" pitchFamily="18" charset="0"/>
                            <a:ea typeface="Aptos" panose="020B0004020202020204" pitchFamily="34" charset="0"/>
                            <a:cs typeface="Aptos" panose="020B0004020202020204" pitchFamily="34" charset="0"/>
                          </a:rPr>
                          <m:t>x</m:t>
                        </m:r>
                      </m:e>
                      <m:sub>
                        <m:r>
                          <a:rPr lang="en-CA" b="0" i="0">
                            <a:solidFill>
                              <a:schemeClr val="bg1"/>
                            </a:solidFill>
                            <a:effectLst/>
                            <a:latin typeface="Cambria Math" panose="02040503050406030204" pitchFamily="18" charset="0"/>
                            <a:ea typeface="Aptos" panose="020B0004020202020204" pitchFamily="34" charset="0"/>
                            <a:cs typeface="Aptos" panose="020B0004020202020204" pitchFamily="34" charset="0"/>
                          </a:rPr>
                          <m:t>1</m:t>
                        </m:r>
                      </m:sub>
                    </m:sSub>
                  </m:oMath>
                </a14:m>
                <a:r>
                  <a:rPr lang="en-CA">
                    <a:solidFill>
                      <a:schemeClr val="bg1"/>
                    </a:solidFill>
                    <a:effectLst/>
                    <a:latin typeface="Futura Medium" panose="020B0602020204020303" pitchFamily="34" charset="-79"/>
                    <a:ea typeface="Times New Roman" panose="02020603050405020304" pitchFamily="18" charset="0"/>
                    <a:cs typeface="Futura Medium" panose="020B0602020204020303" pitchFamily="34" charset="-79"/>
                  </a:rPr>
                  <a:t> and </a:t>
                </a:r>
                <a14:m>
                  <m:oMath xmlns:m="http://schemas.openxmlformats.org/officeDocument/2006/math">
                    <m:sSub>
                      <m:sSubPr>
                        <m:ctrlPr>
                          <a:rPr lang="en-CA" i="1">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m:rPr>
                            <m:sty m:val="p"/>
                          </m:rPr>
                          <a:rPr lang="en-CA" b="0" i="0">
                            <a:solidFill>
                              <a:schemeClr val="bg1"/>
                            </a:solidFill>
                            <a:effectLst/>
                            <a:latin typeface="Cambria Math" panose="02040503050406030204" pitchFamily="18" charset="0"/>
                            <a:ea typeface="Aptos" panose="020B0004020202020204" pitchFamily="34" charset="0"/>
                            <a:cs typeface="Aptos" panose="020B0004020202020204" pitchFamily="34" charset="0"/>
                          </a:rPr>
                          <m:t>x</m:t>
                        </m:r>
                      </m:e>
                      <m:sub>
                        <m:r>
                          <a:rPr lang="en-CA" b="0" i="0">
                            <a:solidFill>
                              <a:schemeClr val="bg1"/>
                            </a:solidFill>
                            <a:effectLst/>
                            <a:latin typeface="Cambria Math" panose="02040503050406030204" pitchFamily="18" charset="0"/>
                            <a:ea typeface="Aptos" panose="020B0004020202020204" pitchFamily="34" charset="0"/>
                            <a:cs typeface="Aptos" panose="020B0004020202020204" pitchFamily="34" charset="0"/>
                          </a:rPr>
                          <m:t>3</m:t>
                        </m:r>
                      </m:sub>
                    </m:sSub>
                  </m:oMath>
                </a14:m>
                <a:r>
                  <a:rPr lang="en-CA">
                    <a:solidFill>
                      <a:schemeClr val="bg1"/>
                    </a:solidFill>
                    <a:effectLst/>
                    <a:latin typeface="Futura Medium" panose="020B0602020204020303" pitchFamily="34" charset="-79"/>
                    <a:ea typeface="Times New Roman" panose="02020603050405020304" pitchFamily="18" charset="0"/>
                    <a:cs typeface="Futura Medium" panose="020B0602020204020303" pitchFamily="34" charset="-79"/>
                  </a:rPr>
                  <a:t> constant. </a:t>
                </a:r>
              </a:p>
              <a:p>
                <a:pPr marL="342900" indent="-342900">
                  <a:lnSpc>
                    <a:spcPct val="150000"/>
                  </a:lnSpc>
                  <a:spcAft>
                    <a:spcPts val="800"/>
                  </a:spcAft>
                  <a:buFont typeface="Wingdings" pitchFamily="2" charset="2"/>
                  <a:buChar char="Ø"/>
                </a:pPr>
                <a14:m>
                  <m:oMath xmlns:m="http://schemas.openxmlformats.org/officeDocument/2006/math">
                    <m:sSub>
                      <m:sSubPr>
                        <m:ctrlPr>
                          <a:rPr lang="en-CA" i="1">
                            <a:solidFill>
                              <a:schemeClr val="bg1"/>
                            </a:solidFill>
                            <a:effectLst/>
                            <a:latin typeface="Cambria Math" panose="02040503050406030204" pitchFamily="18" charset="0"/>
                            <a:ea typeface="Times New Roman" panose="02020603050405020304" pitchFamily="18" charset="0"/>
                          </a:rPr>
                        </m:ctrlPr>
                      </m:sSubPr>
                      <m:e>
                        <m:acc>
                          <m:accPr>
                            <m:chr m:val="̂"/>
                            <m:ctrlPr>
                              <a:rPr lang="en-CA" i="1">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accPr>
                          <m:e>
                            <m:r>
                              <m:rPr>
                                <m:sty m:val="p"/>
                              </m:rPr>
                              <a:rPr lang="en-CA" b="0" i="0">
                                <a:solidFill>
                                  <a:schemeClr val="bg1"/>
                                </a:solidFill>
                                <a:effectLst/>
                                <a:latin typeface="Cambria Math" panose="02040503050406030204" pitchFamily="18" charset="0"/>
                                <a:ea typeface="Aptos" panose="020B0004020202020204" pitchFamily="34" charset="0"/>
                                <a:cs typeface="Aptos" panose="020B0004020202020204" pitchFamily="34" charset="0"/>
                              </a:rPr>
                              <m:t>β</m:t>
                            </m:r>
                          </m:e>
                        </m:acc>
                      </m:e>
                      <m:sub>
                        <m:r>
                          <a:rPr lang="en-CA" b="0" i="0">
                            <a:solidFill>
                              <a:schemeClr val="bg1"/>
                            </a:solidFill>
                            <a:effectLst/>
                            <a:latin typeface="Cambria Math" panose="02040503050406030204" pitchFamily="18" charset="0"/>
                            <a:ea typeface="Times New Roman" panose="02020603050405020304" pitchFamily="18" charset="0"/>
                          </a:rPr>
                          <m:t>3</m:t>
                        </m:r>
                      </m:sub>
                    </m:sSub>
                    <m:r>
                      <a:rPr lang="en-CA" b="0" i="0">
                        <a:solidFill>
                          <a:schemeClr val="bg1"/>
                        </a:solidFill>
                        <a:effectLst/>
                        <a:latin typeface="Cambria Math" panose="02040503050406030204" pitchFamily="18" charset="0"/>
                        <a:ea typeface="Times New Roman" panose="02020603050405020304" pitchFamily="18" charset="0"/>
                      </a:rPr>
                      <m:t>≈</m:t>
                    </m:r>
                    <m:r>
                      <a:rPr lang="en-CA" b="0" i="0">
                        <a:solidFill>
                          <a:schemeClr val="bg1"/>
                        </a:solidFill>
                        <a:effectLst/>
                        <a:latin typeface="Cambria Math" panose="02040503050406030204" pitchFamily="18" charset="0"/>
                        <a:ea typeface="DengXian Light" panose="02010600030101010101" pitchFamily="2" charset="-122"/>
                      </a:rPr>
                      <m:t>269.</m:t>
                    </m:r>
                    <m:r>
                      <a:rPr lang="en-CA" b="0" i="0">
                        <a:solidFill>
                          <a:schemeClr val="bg1"/>
                        </a:solidFill>
                        <a:effectLst/>
                        <a:latin typeface="Cambria Math" panose="02040503050406030204" pitchFamily="18" charset="0"/>
                        <a:ea typeface="Times New Roman" panose="02020603050405020304" pitchFamily="18" charset="0"/>
                      </a:rPr>
                      <m:t>29 </m:t>
                    </m:r>
                  </m:oMath>
                </a14:m>
                <a:r>
                  <a:rPr lang="en-CA">
                    <a:solidFill>
                      <a:schemeClr val="bg1"/>
                    </a:solidFill>
                    <a:effectLst/>
                    <a:latin typeface="Futura Medium" panose="020B0602020204020303" pitchFamily="34" charset="-79"/>
                    <a:ea typeface="Times New Roman" panose="02020603050405020304" pitchFamily="18" charset="0"/>
                    <a:cs typeface="Futura Medium" panose="020B0602020204020303" pitchFamily="34" charset="-79"/>
                  </a:rPr>
                  <a:t>suggests that a </a:t>
                </a:r>
                <a:r>
                  <a:rPr lang="en-CA">
                    <a:solidFill>
                      <a:schemeClr val="bg1"/>
                    </a:solidFill>
                    <a:latin typeface="Futura Medium" panose="020B0602020204020303" pitchFamily="34" charset="-79"/>
                    <a:ea typeface="Times New Roman" panose="02020603050405020304" pitchFamily="18" charset="0"/>
                    <a:cs typeface="Futura Medium" panose="020B0602020204020303" pitchFamily="34" charset="-79"/>
                  </a:rPr>
                  <a:t>1% ⬆️ in </a:t>
                </a:r>
                <a:r>
                  <a:rPr lang="en-CA">
                    <a:solidFill>
                      <a:schemeClr val="bg1"/>
                    </a:solidFill>
                    <a:effectLst/>
                    <a:latin typeface="Futura Medium" panose="020B0602020204020303" pitchFamily="34" charset="-79"/>
                    <a:ea typeface="Times New Roman" panose="02020603050405020304" pitchFamily="18" charset="0"/>
                    <a:cs typeface="Futura Medium" panose="020B0602020204020303" pitchFamily="34" charset="-79"/>
                  </a:rPr>
                  <a:t>the 10-year treasury yield is associated with a mean </a:t>
                </a:r>
                <a:r>
                  <a:rPr lang="en-CA">
                    <a:solidFill>
                      <a:schemeClr val="bg1"/>
                    </a:solidFill>
                    <a:latin typeface="Futura Medium" panose="020B0602020204020303" pitchFamily="34" charset="-79"/>
                    <a:ea typeface="Times New Roman" panose="02020603050405020304" pitchFamily="18" charset="0"/>
                    <a:cs typeface="Futura Medium" panose="020B0602020204020303" pitchFamily="34" charset="-79"/>
                  </a:rPr>
                  <a:t>$269.29 ⬆️ of</a:t>
                </a:r>
                <a:r>
                  <a:rPr lang="en-CA">
                    <a:solidFill>
                      <a:schemeClr val="bg1"/>
                    </a:solidFill>
                    <a:effectLst/>
                    <a:latin typeface="Futura Medium" panose="020B0602020204020303" pitchFamily="34" charset="-79"/>
                    <a:ea typeface="Times New Roman" panose="02020603050405020304" pitchFamily="18" charset="0"/>
                    <a:cs typeface="Futura Medium" panose="020B0602020204020303" pitchFamily="34" charset="-79"/>
                  </a:rPr>
                  <a:t> S&amp;P500 price, holding </a:t>
                </a:r>
                <a14:m>
                  <m:oMath xmlns:m="http://schemas.openxmlformats.org/officeDocument/2006/math">
                    <m:sSub>
                      <m:sSubPr>
                        <m:ctrlPr>
                          <a:rPr lang="en-CA" i="1">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m:rPr>
                            <m:sty m:val="p"/>
                          </m:rPr>
                          <a:rPr lang="en-CA" b="0" i="0">
                            <a:solidFill>
                              <a:schemeClr val="bg1"/>
                            </a:solidFill>
                            <a:effectLst/>
                            <a:latin typeface="Cambria Math" panose="02040503050406030204" pitchFamily="18" charset="0"/>
                            <a:ea typeface="Aptos" panose="020B0004020202020204" pitchFamily="34" charset="0"/>
                            <a:cs typeface="Aptos" panose="020B0004020202020204" pitchFamily="34" charset="0"/>
                          </a:rPr>
                          <m:t>x</m:t>
                        </m:r>
                      </m:e>
                      <m:sub>
                        <m:r>
                          <a:rPr lang="en-CA" b="0" i="0">
                            <a:solidFill>
                              <a:schemeClr val="bg1"/>
                            </a:solidFill>
                            <a:effectLst/>
                            <a:latin typeface="Cambria Math" panose="02040503050406030204" pitchFamily="18" charset="0"/>
                            <a:ea typeface="Aptos" panose="020B0004020202020204" pitchFamily="34" charset="0"/>
                            <a:cs typeface="Aptos" panose="020B0004020202020204" pitchFamily="34" charset="0"/>
                          </a:rPr>
                          <m:t>1</m:t>
                        </m:r>
                      </m:sub>
                    </m:sSub>
                  </m:oMath>
                </a14:m>
                <a:r>
                  <a:rPr lang="en-CA">
                    <a:solidFill>
                      <a:schemeClr val="bg1"/>
                    </a:solidFill>
                    <a:effectLst/>
                    <a:latin typeface="Futura Medium" panose="020B0602020204020303" pitchFamily="34" charset="-79"/>
                    <a:ea typeface="Times New Roman" panose="02020603050405020304" pitchFamily="18" charset="0"/>
                    <a:cs typeface="Futura Medium" panose="020B0602020204020303" pitchFamily="34" charset="-79"/>
                  </a:rPr>
                  <a:t> and </a:t>
                </a:r>
                <a14:m>
                  <m:oMath xmlns:m="http://schemas.openxmlformats.org/officeDocument/2006/math">
                    <m:sSub>
                      <m:sSubPr>
                        <m:ctrlPr>
                          <a:rPr lang="en-CA" i="1">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m:rPr>
                            <m:sty m:val="p"/>
                          </m:rPr>
                          <a:rPr lang="en-CA" b="0" i="0">
                            <a:solidFill>
                              <a:schemeClr val="bg1"/>
                            </a:solidFill>
                            <a:effectLst/>
                            <a:latin typeface="Cambria Math" panose="02040503050406030204" pitchFamily="18" charset="0"/>
                            <a:ea typeface="Aptos" panose="020B0004020202020204" pitchFamily="34" charset="0"/>
                            <a:cs typeface="Aptos" panose="020B0004020202020204" pitchFamily="34" charset="0"/>
                          </a:rPr>
                          <m:t>x</m:t>
                        </m:r>
                      </m:e>
                      <m:sub>
                        <m:r>
                          <a:rPr lang="en-CA" b="0" i="0">
                            <a:solidFill>
                              <a:schemeClr val="bg1"/>
                            </a:solidFill>
                            <a:effectLst/>
                            <a:latin typeface="Cambria Math" panose="02040503050406030204" pitchFamily="18" charset="0"/>
                            <a:ea typeface="Aptos" panose="020B0004020202020204" pitchFamily="34" charset="0"/>
                            <a:cs typeface="Aptos" panose="020B0004020202020204" pitchFamily="34" charset="0"/>
                          </a:rPr>
                          <m:t>4</m:t>
                        </m:r>
                      </m:sub>
                    </m:sSub>
                  </m:oMath>
                </a14:m>
                <a:r>
                  <a:rPr lang="en-CA">
                    <a:solidFill>
                      <a:schemeClr val="bg1"/>
                    </a:solidFill>
                    <a:effectLst/>
                    <a:latin typeface="Futura Medium" panose="020B0602020204020303" pitchFamily="34" charset="-79"/>
                    <a:ea typeface="Times New Roman" panose="02020603050405020304" pitchFamily="18" charset="0"/>
                    <a:cs typeface="Futura Medium" panose="020B0602020204020303" pitchFamily="34" charset="-79"/>
                  </a:rPr>
                  <a:t> constant. </a:t>
                </a:r>
              </a:p>
              <a:p>
                <a:pPr marL="342900" indent="-342900">
                  <a:lnSpc>
                    <a:spcPct val="150000"/>
                  </a:lnSpc>
                  <a:buFont typeface="Wingdings" pitchFamily="2" charset="2"/>
                  <a:buChar char="Ø"/>
                </a:pPr>
                <a:r>
                  <a:rPr lang="en-CA">
                    <a:solidFill>
                      <a:schemeClr val="bg1"/>
                    </a:solidFill>
                    <a:effectLst/>
                    <a:latin typeface="Futura Medium" panose="020B0602020204020303" pitchFamily="34" charset="-79"/>
                    <a:ea typeface="DengXian" panose="02010600030101010101" pitchFamily="2" charset="-122"/>
                    <a:cs typeface="Futura Medium" panose="020B0602020204020303" pitchFamily="34" charset="-79"/>
                  </a:rPr>
                  <a:t>Note: “1% </a:t>
                </a:r>
                <a:r>
                  <a:rPr lang="en-CA">
                    <a:solidFill>
                      <a:schemeClr val="bg1"/>
                    </a:solidFill>
                    <a:latin typeface="Futura Medium" panose="020B0602020204020303" pitchFamily="34" charset="-79"/>
                    <a:ea typeface="Times New Roman" panose="02020603050405020304" pitchFamily="18" charset="0"/>
                    <a:cs typeface="Futura Medium" panose="020B0602020204020303" pitchFamily="34" charset="-79"/>
                  </a:rPr>
                  <a:t>⬆️</a:t>
                </a:r>
                <a:r>
                  <a:rPr lang="en-CA">
                    <a:solidFill>
                      <a:schemeClr val="bg1"/>
                    </a:solidFill>
                    <a:effectLst/>
                    <a:latin typeface="Futura Medium" panose="020B0602020204020303" pitchFamily="34" charset="-79"/>
                    <a:ea typeface="DengXian" panose="02010600030101010101" pitchFamily="2" charset="-122"/>
                    <a:cs typeface="Futura Medium" panose="020B0602020204020303" pitchFamily="34" charset="-79"/>
                  </a:rPr>
                  <a:t>”, mean that the value increases from </a:t>
                </a:r>
                <a14:m>
                  <m:oMath xmlns:m="http://schemas.openxmlformats.org/officeDocument/2006/math">
                    <m:r>
                      <m:rPr>
                        <m:sty m:val="p"/>
                      </m:rPr>
                      <a:rPr lang="en-CA" b="0" i="0">
                        <a:solidFill>
                          <a:schemeClr val="bg1"/>
                        </a:solidFill>
                        <a:effectLst/>
                        <a:latin typeface="Cambria Math" panose="02040503050406030204" pitchFamily="18" charset="0"/>
                        <a:ea typeface="DengXian" panose="02010600030101010101" pitchFamily="2" charset="-122"/>
                      </a:rPr>
                      <m:t>k</m:t>
                    </m:r>
                    <m:r>
                      <a:rPr lang="en-CA" b="0" i="0">
                        <a:solidFill>
                          <a:schemeClr val="bg1"/>
                        </a:solidFill>
                        <a:effectLst/>
                        <a:latin typeface="Cambria Math" panose="02040503050406030204" pitchFamily="18" charset="0"/>
                        <a:ea typeface="DengXian" panose="02010600030101010101" pitchFamily="2" charset="-122"/>
                      </a:rPr>
                      <m:t>%</m:t>
                    </m:r>
                  </m:oMath>
                </a14:m>
                <a:r>
                  <a:rPr lang="en-CA">
                    <a:solidFill>
                      <a:schemeClr val="bg1"/>
                    </a:solidFill>
                    <a:effectLst/>
                    <a:latin typeface="Futura Medium" panose="020B0602020204020303" pitchFamily="34" charset="-79"/>
                    <a:ea typeface="DengXian" panose="02010600030101010101" pitchFamily="2" charset="-122"/>
                    <a:cs typeface="Futura Medium" panose="020B0602020204020303" pitchFamily="34" charset="-79"/>
                  </a:rPr>
                  <a:t> to </a:t>
                </a:r>
                <a14:m>
                  <m:oMath xmlns:m="http://schemas.openxmlformats.org/officeDocument/2006/math">
                    <m:d>
                      <m:dPr>
                        <m:ctrlPr>
                          <a:rPr lang="en-CA" i="1">
                            <a:solidFill>
                              <a:schemeClr val="bg1"/>
                            </a:solidFill>
                            <a:effectLst/>
                            <a:latin typeface="Cambria Math" panose="02040503050406030204" pitchFamily="18" charset="0"/>
                            <a:ea typeface="DengXian" panose="02010600030101010101" pitchFamily="2" charset="-122"/>
                          </a:rPr>
                        </m:ctrlPr>
                      </m:dPr>
                      <m:e>
                        <m:r>
                          <m:rPr>
                            <m:sty m:val="p"/>
                          </m:rPr>
                          <a:rPr lang="en-CA" b="0" i="0">
                            <a:solidFill>
                              <a:schemeClr val="bg1"/>
                            </a:solidFill>
                            <a:effectLst/>
                            <a:latin typeface="Cambria Math" panose="02040503050406030204" pitchFamily="18" charset="0"/>
                            <a:ea typeface="DengXian" panose="02010600030101010101" pitchFamily="2" charset="-122"/>
                          </a:rPr>
                          <m:t>k</m:t>
                        </m:r>
                        <m:r>
                          <a:rPr lang="en-CA" b="0" i="0">
                            <a:solidFill>
                              <a:schemeClr val="bg1"/>
                            </a:solidFill>
                            <a:effectLst/>
                            <a:latin typeface="Cambria Math" panose="02040503050406030204" pitchFamily="18" charset="0"/>
                            <a:ea typeface="DengXian" panose="02010600030101010101" pitchFamily="2" charset="-122"/>
                          </a:rPr>
                          <m:t>+1</m:t>
                        </m:r>
                      </m:e>
                    </m:d>
                    <m:r>
                      <a:rPr lang="en-CA" b="0" i="0">
                        <a:solidFill>
                          <a:schemeClr val="bg1"/>
                        </a:solidFill>
                        <a:effectLst/>
                        <a:latin typeface="Cambria Math" panose="02040503050406030204" pitchFamily="18" charset="0"/>
                        <a:ea typeface="DengXian" panose="02010600030101010101" pitchFamily="2" charset="-122"/>
                      </a:rPr>
                      <m:t>%</m:t>
                    </m:r>
                    <m:r>
                      <a:rPr lang="en-US" b="0" i="0" smtClean="0">
                        <a:solidFill>
                          <a:schemeClr val="bg1"/>
                        </a:solidFill>
                        <a:effectLst/>
                        <a:latin typeface="Cambria Math" panose="02040503050406030204" pitchFamily="18" charset="0"/>
                        <a:ea typeface="DengXian" panose="02010600030101010101" pitchFamily="2" charset="-122"/>
                      </a:rPr>
                      <m:t>.</m:t>
                    </m:r>
                  </m:oMath>
                </a14:m>
                <a:endParaRPr lang="en-CA">
                  <a:solidFill>
                    <a:schemeClr val="bg1"/>
                  </a:solidFill>
                  <a:effectLst/>
                  <a:latin typeface="Futura Medium" panose="020B0602020204020303" pitchFamily="34" charset="-79"/>
                  <a:ea typeface="Times New Roman" panose="02020603050405020304" pitchFamily="18" charset="0"/>
                  <a:cs typeface="Futura Medium" panose="020B0602020204020303" pitchFamily="34" charset="-79"/>
                </a:endParaRPr>
              </a:p>
            </p:txBody>
          </p:sp>
        </mc:Choice>
        <mc:Fallback>
          <p:sp>
            <p:nvSpPr>
              <p:cNvPr id="7" name="TextBox 6">
                <a:extLst>
                  <a:ext uri="{FF2B5EF4-FFF2-40B4-BE49-F238E27FC236}">
                    <a16:creationId xmlns:a16="http://schemas.microsoft.com/office/drawing/2014/main" id="{0AE07C0E-5731-49DD-DEA6-7633B03253F6}"/>
                  </a:ext>
                </a:extLst>
              </p:cNvPr>
              <p:cNvSpPr txBox="1">
                <a:spLocks noRot="1" noChangeAspect="1" noMove="1" noResize="1" noEditPoints="1" noAdjustHandles="1" noChangeArrowheads="1" noChangeShapeType="1" noTextEdit="1"/>
              </p:cNvSpPr>
              <p:nvPr/>
            </p:nvSpPr>
            <p:spPr>
              <a:xfrm>
                <a:off x="953434" y="2695284"/>
                <a:ext cx="10460813" cy="3563283"/>
              </a:xfrm>
              <a:prstGeom prst="rect">
                <a:avLst/>
              </a:prstGeom>
              <a:blipFill>
                <a:blip r:embed="rId3"/>
                <a:stretch>
                  <a:fillRect l="-242" r="-364" b="-21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B62AD719-E2DF-1A52-4E82-168D841B9085}"/>
                  </a:ext>
                </a:extLst>
              </p:cNvPr>
              <p:cNvSpPr txBox="1"/>
              <p:nvPr/>
            </p:nvSpPr>
            <p:spPr>
              <a:xfrm>
                <a:off x="685798" y="1511730"/>
                <a:ext cx="10460813" cy="1138710"/>
              </a:xfrm>
              <a:prstGeom prst="rect">
                <a:avLst/>
              </a:prstGeom>
              <a:noFill/>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CA" sz="2400" b="1" i="1" kern="100" smtClean="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𝒚</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𝒊</m:t>
                          </m:r>
                        </m:sub>
                      </m:s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𝜷</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𝟎</m:t>
                          </m:r>
                        </m:sub>
                      </m:s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𝜷</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𝟏</m:t>
                          </m:r>
                        </m:sub>
                      </m:sSub>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𝒙</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𝟏</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𝒊</m:t>
                          </m:r>
                        </m:sub>
                      </m:s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𝜷</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𝟐</m:t>
                          </m:r>
                        </m:sub>
                      </m:sSub>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𝒙</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𝟑</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𝒊</m:t>
                          </m:r>
                        </m:sub>
                      </m:s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𝜷</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𝟑</m:t>
                          </m:r>
                        </m:sub>
                      </m:sSub>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𝒙</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𝟒</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𝒊</m:t>
                          </m:r>
                        </m:sub>
                      </m:s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𝝐</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𝒊</m:t>
                          </m:r>
                        </m:sub>
                      </m:s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  </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𝐰𝐡𝐞𝐫𝐞</m:t>
                      </m:r>
                      <m:r>
                        <a:rPr lang="en-CA" sz="2400" b="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  </m:t>
                      </m:r>
                      <m:sSub>
                        <m:sSub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b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𝝐</m:t>
                          </m:r>
                        </m:e>
                        <m: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𝒊</m:t>
                          </m:r>
                        </m:sub>
                      </m:sSub>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𝑵</m:t>
                      </m:r>
                      <m:d>
                        <m:d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d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𝟎</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sSup>
                            <m:sSupPr>
                              <m:ctrlP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ctrlPr>
                            </m:sSupPr>
                            <m:e>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𝝈</m:t>
                              </m:r>
                            </m:e>
                            <m:sup>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𝟐</m:t>
                              </m:r>
                            </m:sup>
                          </m:sSup>
                        </m:e>
                      </m:d>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 </m:t>
                      </m:r>
                    </m:oMath>
                  </m:oMathPara>
                </a14:m>
                <a:endParaRPr lang="en-US"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 </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𝐢𝐧𝐝𝐞𝐩𝐝𝐞𝐧𝐭𝐥𝐲</m:t>
                      </m:r>
                      <m:r>
                        <a:rPr lang="en-CA" sz="2400" b="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 </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𝐟𝐨𝐫</m:t>
                      </m:r>
                      <m:r>
                        <a:rPr lang="en-CA" sz="2400" b="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 </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𝒊</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𝟏</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m:t>
                      </m:r>
                      <m:r>
                        <a:rPr lang="en-CA" sz="2400" b="1" i="1" kern="100">
                          <a:solidFill>
                            <a:schemeClr val="bg1"/>
                          </a:solidFill>
                          <a:effectLst/>
                          <a:latin typeface="Cambria Math" panose="02040503050406030204" pitchFamily="18" charset="0"/>
                          <a:ea typeface="Aptos" panose="020B0004020202020204" pitchFamily="34" charset="0"/>
                          <a:cs typeface="Aptos" panose="020B0004020202020204" pitchFamily="34" charset="0"/>
                        </a:rPr>
                        <m:t>𝒏</m:t>
                      </m:r>
                    </m:oMath>
                  </m:oMathPara>
                </a14:m>
                <a:endParaRPr lang="en-CA" sz="2400" b="1" kern="100">
                  <a:solidFill>
                    <a:schemeClr val="bg1"/>
                  </a:solidFill>
                  <a:effectLst/>
                  <a:latin typeface="Aptos" panose="020B0004020202020204" pitchFamily="34" charset="0"/>
                  <a:ea typeface="SimSun" panose="02010600030101010101" pitchFamily="2" charset="-122"/>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B62AD719-E2DF-1A52-4E82-168D841B9085}"/>
                  </a:ext>
                </a:extLst>
              </p:cNvPr>
              <p:cNvSpPr txBox="1">
                <a:spLocks noRot="1" noChangeAspect="1" noMove="1" noResize="1" noEditPoints="1" noAdjustHandles="1" noChangeArrowheads="1" noChangeShapeType="1" noTextEdit="1"/>
              </p:cNvSpPr>
              <p:nvPr/>
            </p:nvSpPr>
            <p:spPr>
              <a:xfrm>
                <a:off x="685798" y="1511730"/>
                <a:ext cx="10460813" cy="1138710"/>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0314329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4704737" cy="523220"/>
          </a:xfrm>
          <a:prstGeom prst="rect">
            <a:avLst/>
          </a:prstGeom>
          <a:noFill/>
        </p:spPr>
        <p:txBody>
          <a:bodyPr wrap="square" rtlCol="0">
            <a:spAutoFit/>
          </a:bodyPr>
          <a:lstStyle/>
          <a:p>
            <a:r>
              <a:rPr lang="en-US" sz="2800" b="1">
                <a:solidFill>
                  <a:schemeClr val="bg1"/>
                </a:solidFill>
                <a:latin typeface="Futura" panose="020B0602020204020303" pitchFamily="34" charset="-79"/>
                <a:cs typeface="Futura" panose="020B0602020204020303" pitchFamily="34" charset="-79"/>
              </a:rPr>
              <a:t>Question of Interest</a:t>
            </a:r>
          </a:p>
        </p:txBody>
      </p:sp>
      <p:sp>
        <p:nvSpPr>
          <p:cNvPr id="7" name="TextBox 6">
            <a:extLst>
              <a:ext uri="{FF2B5EF4-FFF2-40B4-BE49-F238E27FC236}">
                <a16:creationId xmlns:a16="http://schemas.microsoft.com/office/drawing/2014/main" id="{0AE07C0E-5731-49DD-DEA6-7633B03253F6}"/>
              </a:ext>
            </a:extLst>
          </p:cNvPr>
          <p:cNvSpPr txBox="1"/>
          <p:nvPr/>
        </p:nvSpPr>
        <p:spPr>
          <a:xfrm>
            <a:off x="940392" y="1579917"/>
            <a:ext cx="9586544" cy="4617739"/>
          </a:xfrm>
          <a:prstGeom prst="rect">
            <a:avLst/>
          </a:prstGeom>
          <a:noFill/>
        </p:spPr>
        <p:txBody>
          <a:bodyPr wrap="square" rtlCol="0">
            <a:spAutoFit/>
          </a:bodyPr>
          <a:lstStyle/>
          <a:p>
            <a:pPr marL="342900" lvl="0" indent="-342900">
              <a:lnSpc>
                <a:spcPct val="150000"/>
              </a:lnSpc>
              <a:buFont typeface="Wingdings" pitchFamily="2" charset="2"/>
              <a:buChar char="Ø"/>
            </a:pPr>
            <a:r>
              <a:rPr lang="en-CA" b="1" kern="100">
                <a:solidFill>
                  <a:schemeClr val="bg1"/>
                </a:solidFill>
                <a:latin typeface="Futura" panose="020B0602020204020303" pitchFamily="34" charset="-79"/>
                <a:ea typeface="SimSun" panose="02010600030101010101" pitchFamily="2" charset="-122"/>
                <a:cs typeface="Futura" panose="020B0602020204020303" pitchFamily="34" charset="-79"/>
              </a:rPr>
              <a:t>L</a:t>
            </a:r>
            <a:r>
              <a:rPr lang="en-CA" b="1" kern="100">
                <a:solidFill>
                  <a:schemeClr val="bg1"/>
                </a:solidFill>
                <a:effectLst/>
                <a:latin typeface="Futura" panose="020B0602020204020303" pitchFamily="34" charset="-79"/>
                <a:ea typeface="SimSun" panose="02010600030101010101" pitchFamily="2" charset="-122"/>
                <a:cs typeface="Futura" panose="020B0602020204020303" pitchFamily="34" charset="-79"/>
              </a:rPr>
              <a:t>inear association between </a:t>
            </a:r>
            <a:r>
              <a:rPr lang="en-CA" b="1" kern="100">
                <a:solidFill>
                  <a:schemeClr val="bg1"/>
                </a:solidFill>
                <a:latin typeface="Futura" panose="020B0602020204020303" pitchFamily="34" charset="-79"/>
                <a:ea typeface="SimSun" panose="02010600030101010101" pitchFamily="2" charset="-122"/>
                <a:cs typeface="Futura" panose="020B0602020204020303" pitchFamily="34" charset="-79"/>
              </a:rPr>
              <a:t>Price of </a:t>
            </a:r>
            <a:r>
              <a:rPr lang="en-CA" b="1" kern="100">
                <a:solidFill>
                  <a:srgbClr val="00B0F0"/>
                </a:solidFill>
                <a:effectLst/>
                <a:latin typeface="Futura" panose="020B0602020204020303" pitchFamily="34" charset="-79"/>
                <a:ea typeface="SimSun" panose="02010600030101010101" pitchFamily="2" charset="-122"/>
                <a:cs typeface="Futura" panose="020B0602020204020303" pitchFamily="34" charset="-79"/>
              </a:rPr>
              <a:t>S&amp;P U.S. High Yield Corporate Bond Index</a:t>
            </a:r>
            <a:r>
              <a:rPr lang="en-CA" b="1" kern="100">
                <a:solidFill>
                  <a:schemeClr val="bg1"/>
                </a:solidFill>
                <a:effectLst/>
                <a:latin typeface="Futura" panose="020B0602020204020303" pitchFamily="34" charset="-79"/>
                <a:ea typeface="SimSun" panose="02010600030101010101" pitchFamily="2" charset="-122"/>
                <a:cs typeface="Futura" panose="020B0602020204020303" pitchFamily="34" charset="-79"/>
              </a:rPr>
              <a:t> and </a:t>
            </a:r>
            <a:r>
              <a:rPr lang="en-CA" b="1" kern="100">
                <a:solidFill>
                  <a:srgbClr val="00B0F0"/>
                </a:solidFill>
                <a:effectLst/>
                <a:latin typeface="Futura" panose="020B0602020204020303" pitchFamily="34" charset="-79"/>
                <a:ea typeface="SimSun" panose="02010600030101010101" pitchFamily="2" charset="-122"/>
                <a:cs typeface="Futura" panose="020B0602020204020303" pitchFamily="34" charset="-79"/>
              </a:rPr>
              <a:t>S&amp;P500</a:t>
            </a:r>
            <a:r>
              <a:rPr lang="en-CA" b="1" kern="100">
                <a:solidFill>
                  <a:schemeClr val="bg1"/>
                </a:solidFill>
                <a:effectLst/>
                <a:latin typeface="Futura" panose="020B0602020204020303" pitchFamily="34" charset="-79"/>
                <a:ea typeface="SimSun" panose="02010600030101010101" pitchFamily="2" charset="-122"/>
                <a:cs typeface="Futura" panose="020B0602020204020303" pitchFamily="34" charset="-79"/>
              </a:rPr>
              <a:t>?</a:t>
            </a:r>
          </a:p>
          <a:p>
            <a:pPr marL="342900" lvl="0" indent="-342900">
              <a:lnSpc>
                <a:spcPct val="150000"/>
              </a:lnSpc>
              <a:buFont typeface="Wingdings" pitchFamily="2" charset="2"/>
              <a:buChar char="Ø"/>
            </a:pPr>
            <a:endParaRPr lang="en-CA" b="1" kern="100">
              <a:solidFill>
                <a:schemeClr val="bg1"/>
              </a:solidFill>
              <a:effectLst/>
              <a:latin typeface="Futura" panose="020B0602020204020303" pitchFamily="34" charset="-79"/>
              <a:ea typeface="SimSun" panose="02010600030101010101" pitchFamily="2" charset="-122"/>
              <a:cs typeface="Futura" panose="020B0602020204020303" pitchFamily="34" charset="-79"/>
            </a:endParaRPr>
          </a:p>
          <a:p>
            <a:pPr marL="342900" lvl="0" indent="-342900">
              <a:lnSpc>
                <a:spcPct val="150000"/>
              </a:lnSpc>
              <a:buFont typeface="Wingdings" pitchFamily="2" charset="2"/>
              <a:buChar char="Ø"/>
            </a:pPr>
            <a:r>
              <a:rPr lang="en-CA" b="1" kern="100">
                <a:solidFill>
                  <a:schemeClr val="bg1"/>
                </a:solidFill>
                <a:latin typeface="Futura" panose="020B0602020204020303" pitchFamily="34" charset="-79"/>
                <a:ea typeface="SimSun" panose="02010600030101010101" pitchFamily="2" charset="-122"/>
                <a:cs typeface="Futura" panose="020B0602020204020303" pitchFamily="34" charset="-79"/>
              </a:rPr>
              <a:t>L</a:t>
            </a:r>
            <a:r>
              <a:rPr lang="en-CA" b="1" kern="100">
                <a:solidFill>
                  <a:schemeClr val="bg1"/>
                </a:solidFill>
                <a:effectLst/>
                <a:latin typeface="Futura" panose="020B0602020204020303" pitchFamily="34" charset="-79"/>
                <a:ea typeface="SimSun" panose="02010600030101010101" pitchFamily="2" charset="-122"/>
                <a:cs typeface="Futura" panose="020B0602020204020303" pitchFamily="34" charset="-79"/>
              </a:rPr>
              <a:t>inear association between the </a:t>
            </a:r>
            <a:r>
              <a:rPr lang="en-CA" b="1" kern="100">
                <a:solidFill>
                  <a:srgbClr val="00B0F0"/>
                </a:solidFill>
                <a:effectLst/>
                <a:latin typeface="Futura" panose="020B0602020204020303" pitchFamily="34" charset="-79"/>
                <a:ea typeface="SimSun" panose="02010600030101010101" pitchFamily="2" charset="-122"/>
                <a:cs typeface="Futura" panose="020B0602020204020303" pitchFamily="34" charset="-79"/>
              </a:rPr>
              <a:t>sector weighting</a:t>
            </a:r>
            <a:r>
              <a:rPr lang="en-CA" b="1" kern="100">
                <a:solidFill>
                  <a:schemeClr val="bg1"/>
                </a:solidFill>
                <a:effectLst/>
                <a:latin typeface="Futura" panose="020B0602020204020303" pitchFamily="34" charset="-79"/>
                <a:ea typeface="SimSun" panose="02010600030101010101" pitchFamily="2" charset="-122"/>
                <a:cs typeface="Futura" panose="020B0602020204020303" pitchFamily="34" charset="-79"/>
              </a:rPr>
              <a:t> of tech or industrials in the S&amp;P500 and </a:t>
            </a:r>
            <a:r>
              <a:rPr lang="en-CA" b="1" kern="100">
                <a:solidFill>
                  <a:srgbClr val="00B0F0"/>
                </a:solidFill>
                <a:effectLst/>
                <a:latin typeface="Futura" panose="020B0602020204020303" pitchFamily="34" charset="-79"/>
                <a:ea typeface="SimSun" panose="02010600030101010101" pitchFamily="2" charset="-122"/>
                <a:cs typeface="Futura" panose="020B0602020204020303" pitchFamily="34" charset="-79"/>
              </a:rPr>
              <a:t>S&amp;P500 Price</a:t>
            </a:r>
            <a:r>
              <a:rPr lang="en-CA" b="1" kern="100">
                <a:solidFill>
                  <a:schemeClr val="bg1"/>
                </a:solidFill>
                <a:effectLst/>
                <a:latin typeface="Futura" panose="020B0602020204020303" pitchFamily="34" charset="-79"/>
                <a:ea typeface="SimSun" panose="02010600030101010101" pitchFamily="2" charset="-122"/>
                <a:cs typeface="Futura" panose="020B0602020204020303" pitchFamily="34" charset="-79"/>
              </a:rPr>
              <a:t>?</a:t>
            </a:r>
          </a:p>
          <a:p>
            <a:pPr marL="342900" lvl="0" indent="-342900">
              <a:lnSpc>
                <a:spcPct val="150000"/>
              </a:lnSpc>
              <a:buFont typeface="Wingdings" pitchFamily="2" charset="2"/>
              <a:buChar char="Ø"/>
            </a:pPr>
            <a:endParaRPr lang="en-CA" b="1" kern="100">
              <a:solidFill>
                <a:schemeClr val="bg1"/>
              </a:solidFill>
              <a:effectLst/>
              <a:latin typeface="Futura" panose="020B0602020204020303" pitchFamily="34" charset="-79"/>
              <a:ea typeface="SimSun" panose="02010600030101010101" pitchFamily="2" charset="-122"/>
              <a:cs typeface="Futura" panose="020B0602020204020303" pitchFamily="34" charset="-79"/>
            </a:endParaRPr>
          </a:p>
          <a:p>
            <a:pPr marL="342900" lvl="0" indent="-342900">
              <a:lnSpc>
                <a:spcPct val="150000"/>
              </a:lnSpc>
              <a:buFont typeface="Wingdings" pitchFamily="2" charset="2"/>
              <a:buChar char="Ø"/>
            </a:pPr>
            <a:r>
              <a:rPr lang="en-CA" b="1" kern="100">
                <a:solidFill>
                  <a:schemeClr val="bg1"/>
                </a:solidFill>
                <a:latin typeface="Futura" panose="020B0602020204020303" pitchFamily="34" charset="-79"/>
                <a:ea typeface="SimSun" panose="02010600030101010101" pitchFamily="2" charset="-122"/>
                <a:cs typeface="Futura" panose="020B0602020204020303" pitchFamily="34" charset="-79"/>
              </a:rPr>
              <a:t>L</a:t>
            </a:r>
            <a:r>
              <a:rPr lang="en-CA" b="1" kern="100">
                <a:solidFill>
                  <a:schemeClr val="bg1"/>
                </a:solidFill>
                <a:effectLst/>
                <a:latin typeface="Futura" panose="020B0602020204020303" pitchFamily="34" charset="-79"/>
                <a:ea typeface="SimSun" panose="02010600030101010101" pitchFamily="2" charset="-122"/>
                <a:cs typeface="Futura" panose="020B0602020204020303" pitchFamily="34" charset="-79"/>
              </a:rPr>
              <a:t>inear association between any of the selected </a:t>
            </a:r>
            <a:r>
              <a:rPr lang="en-CA" b="1" kern="100">
                <a:solidFill>
                  <a:srgbClr val="00B0F0"/>
                </a:solidFill>
                <a:effectLst/>
                <a:latin typeface="Futura" panose="020B0602020204020303" pitchFamily="34" charset="-79"/>
                <a:ea typeface="SimSun" panose="02010600030101010101" pitchFamily="2" charset="-122"/>
                <a:cs typeface="Futura" panose="020B0602020204020303" pitchFamily="34" charset="-79"/>
              </a:rPr>
              <a:t>macroeconomic</a:t>
            </a:r>
            <a:r>
              <a:rPr lang="en-CA" b="1" kern="100">
                <a:solidFill>
                  <a:schemeClr val="bg1"/>
                </a:solidFill>
                <a:effectLst/>
                <a:latin typeface="Futura" panose="020B0602020204020303" pitchFamily="34" charset="-79"/>
                <a:ea typeface="SimSun" panose="02010600030101010101" pitchFamily="2" charset="-122"/>
                <a:cs typeface="Futura" panose="020B0602020204020303" pitchFamily="34" charset="-79"/>
              </a:rPr>
              <a:t> variates and </a:t>
            </a:r>
            <a:r>
              <a:rPr lang="en-CA" b="1" kern="100">
                <a:solidFill>
                  <a:srgbClr val="00B0F0"/>
                </a:solidFill>
                <a:effectLst/>
                <a:latin typeface="Futura" panose="020B0602020204020303" pitchFamily="34" charset="-79"/>
                <a:ea typeface="SimSun" panose="02010600030101010101" pitchFamily="2" charset="-122"/>
                <a:cs typeface="Futura" panose="020B0602020204020303" pitchFamily="34" charset="-79"/>
              </a:rPr>
              <a:t>S&amp;P500 Price</a:t>
            </a:r>
            <a:r>
              <a:rPr lang="en-CA" b="1" kern="100">
                <a:solidFill>
                  <a:schemeClr val="bg1"/>
                </a:solidFill>
                <a:effectLst/>
                <a:latin typeface="Futura" panose="020B0602020204020303" pitchFamily="34" charset="-79"/>
                <a:ea typeface="SimSun" panose="02010600030101010101" pitchFamily="2" charset="-122"/>
                <a:cs typeface="Futura" panose="020B0602020204020303" pitchFamily="34" charset="-79"/>
              </a:rPr>
              <a:t>?</a:t>
            </a:r>
          </a:p>
          <a:p>
            <a:pPr marL="342900" lvl="0" indent="-342900">
              <a:lnSpc>
                <a:spcPct val="150000"/>
              </a:lnSpc>
              <a:buFont typeface="Wingdings" pitchFamily="2" charset="2"/>
              <a:buChar char="Ø"/>
            </a:pPr>
            <a:endParaRPr lang="en-CA" b="1" kern="100">
              <a:solidFill>
                <a:schemeClr val="bg1"/>
              </a:solidFill>
              <a:effectLst/>
              <a:latin typeface="Futura" panose="020B0602020204020303" pitchFamily="34" charset="-79"/>
              <a:ea typeface="SimSun" panose="02010600030101010101" pitchFamily="2" charset="-122"/>
              <a:cs typeface="Futura" panose="020B0602020204020303" pitchFamily="34" charset="-79"/>
            </a:endParaRPr>
          </a:p>
          <a:p>
            <a:pPr marL="342900" lvl="0" indent="-342900">
              <a:lnSpc>
                <a:spcPct val="150000"/>
              </a:lnSpc>
              <a:spcAft>
                <a:spcPts val="800"/>
              </a:spcAft>
              <a:buFont typeface="Wingdings" pitchFamily="2" charset="2"/>
              <a:buChar char="Ø"/>
            </a:pPr>
            <a:r>
              <a:rPr lang="en-CA" b="1" kern="100">
                <a:solidFill>
                  <a:schemeClr val="bg1"/>
                </a:solidFill>
                <a:effectLst/>
                <a:latin typeface="Futura" panose="020B0602020204020303" pitchFamily="34" charset="-79"/>
                <a:ea typeface="SimSun" panose="02010600030101010101" pitchFamily="2" charset="-122"/>
                <a:cs typeface="Futura" panose="020B0602020204020303" pitchFamily="34" charset="-79"/>
              </a:rPr>
              <a:t>If any of the above linear relationships above are </a:t>
            </a:r>
            <a:r>
              <a:rPr lang="en-CA" b="1" kern="100">
                <a:solidFill>
                  <a:srgbClr val="00B0F0"/>
                </a:solidFill>
                <a:effectLst/>
                <a:latin typeface="Futura" panose="020B0602020204020303" pitchFamily="34" charset="-79"/>
                <a:ea typeface="SimSun" panose="02010600030101010101" pitchFamily="2" charset="-122"/>
                <a:cs typeface="Futura" panose="020B0602020204020303" pitchFamily="34" charset="-79"/>
              </a:rPr>
              <a:t>statistically significant</a:t>
            </a:r>
            <a:r>
              <a:rPr lang="en-CA" b="1" kern="100">
                <a:solidFill>
                  <a:schemeClr val="bg1"/>
                </a:solidFill>
                <a:effectLst/>
                <a:latin typeface="Futura" panose="020B0602020204020303" pitchFamily="34" charset="-79"/>
                <a:ea typeface="SimSun" panose="02010600030101010101" pitchFamily="2" charset="-122"/>
                <a:cs typeface="Futura" panose="020B0602020204020303" pitchFamily="34" charset="-79"/>
              </a:rPr>
              <a:t>, any </a:t>
            </a:r>
            <a:r>
              <a:rPr lang="en-CA" b="1" kern="100">
                <a:solidFill>
                  <a:srgbClr val="00B0F0"/>
                </a:solidFill>
                <a:effectLst/>
                <a:latin typeface="Futura" panose="020B0602020204020303" pitchFamily="34" charset="-79"/>
                <a:ea typeface="SimSun" panose="02010600030101010101" pitchFamily="2" charset="-122"/>
                <a:cs typeface="Futura" panose="020B0602020204020303" pitchFamily="34" charset="-79"/>
              </a:rPr>
              <a:t>interaction term</a:t>
            </a:r>
            <a:r>
              <a:rPr lang="en-CA" b="1" kern="100">
                <a:solidFill>
                  <a:schemeClr val="bg1"/>
                </a:solidFill>
                <a:effectLst/>
                <a:latin typeface="Futura" panose="020B0602020204020303" pitchFamily="34" charset="-79"/>
                <a:ea typeface="SimSun" panose="02010600030101010101" pitchFamily="2" charset="-122"/>
                <a:cs typeface="Futura" panose="020B0602020204020303" pitchFamily="34" charset="-79"/>
              </a:rPr>
              <a:t> exist?</a:t>
            </a:r>
          </a:p>
        </p:txBody>
      </p:sp>
    </p:spTree>
    <p:extLst>
      <p:ext uri="{BB962C8B-B14F-4D97-AF65-F5344CB8AC3E}">
        <p14:creationId xmlns:p14="http://schemas.microsoft.com/office/powerpoint/2010/main" val="1684374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5246466"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Applications</a:t>
            </a:r>
            <a:endParaRPr lang="en-CA" sz="2800" b="1" u="none" strike="noStrike">
              <a:solidFill>
                <a:schemeClr val="bg1"/>
              </a:solidFill>
              <a:effectLst/>
              <a:latin typeface="Futura" panose="020B0602020204020303" pitchFamily="34" charset="-79"/>
              <a:cs typeface="Futura" panose="020B0602020204020303" pitchFamily="34" charset="-79"/>
            </a:endParaRPr>
          </a:p>
        </p:txBody>
      </p:sp>
      <p:sp>
        <p:nvSpPr>
          <p:cNvPr id="7" name="TextBox 6">
            <a:extLst>
              <a:ext uri="{FF2B5EF4-FFF2-40B4-BE49-F238E27FC236}">
                <a16:creationId xmlns:a16="http://schemas.microsoft.com/office/drawing/2014/main" id="{0AE07C0E-5731-49DD-DEA6-7633B03253F6}"/>
              </a:ext>
            </a:extLst>
          </p:cNvPr>
          <p:cNvSpPr txBox="1"/>
          <p:nvPr/>
        </p:nvSpPr>
        <p:spPr>
          <a:xfrm>
            <a:off x="710020" y="4538699"/>
            <a:ext cx="2757003" cy="1140249"/>
          </a:xfrm>
          <a:prstGeom prst="rect">
            <a:avLst/>
          </a:prstGeom>
          <a:noFill/>
        </p:spPr>
        <p:txBody>
          <a:bodyPr wrap="square" rtlCol="0">
            <a:spAutoFit/>
          </a:bodyPr>
          <a:lstStyle/>
          <a:p>
            <a:pPr>
              <a:lnSpc>
                <a:spcPct val="150000"/>
              </a:lnSpc>
            </a:pPr>
            <a:r>
              <a:rPr lang="en-US" sz="2400" b="1">
                <a:solidFill>
                  <a:schemeClr val="bg1"/>
                </a:solidFill>
                <a:latin typeface="Futura" panose="020B0602020204020303" pitchFamily="34" charset="-79"/>
                <a:cs typeface="Futura" panose="020B0602020204020303" pitchFamily="34" charset="-79"/>
              </a:rPr>
              <a:t>S&amp;P 500 Price Forecasting</a:t>
            </a:r>
          </a:p>
        </p:txBody>
      </p:sp>
      <p:sp>
        <p:nvSpPr>
          <p:cNvPr id="4" name="TextBox 3">
            <a:extLst>
              <a:ext uri="{FF2B5EF4-FFF2-40B4-BE49-F238E27FC236}">
                <a16:creationId xmlns:a16="http://schemas.microsoft.com/office/drawing/2014/main" id="{A752D37D-42D4-442D-FF78-2EE3DF538701}"/>
              </a:ext>
            </a:extLst>
          </p:cNvPr>
          <p:cNvSpPr txBox="1"/>
          <p:nvPr/>
        </p:nvSpPr>
        <p:spPr>
          <a:xfrm>
            <a:off x="4228150" y="4538700"/>
            <a:ext cx="4010876" cy="1140249"/>
          </a:xfrm>
          <a:prstGeom prst="rect">
            <a:avLst/>
          </a:prstGeom>
          <a:noFill/>
        </p:spPr>
        <p:txBody>
          <a:bodyPr wrap="square" rtlCol="0">
            <a:spAutoFit/>
          </a:bodyPr>
          <a:lstStyle/>
          <a:p>
            <a:pPr>
              <a:lnSpc>
                <a:spcPct val="150000"/>
              </a:lnSpc>
            </a:pPr>
            <a:r>
              <a:rPr lang="en-US" sz="2400" b="1">
                <a:solidFill>
                  <a:schemeClr val="bg1"/>
                </a:solidFill>
                <a:latin typeface="Futura" panose="020B0602020204020303" pitchFamily="34" charset="-79"/>
                <a:cs typeface="Futura" panose="020B0602020204020303" pitchFamily="34" charset="-79"/>
              </a:rPr>
              <a:t>Portfolio Management and Strategy</a:t>
            </a:r>
          </a:p>
        </p:txBody>
      </p:sp>
      <p:sp>
        <p:nvSpPr>
          <p:cNvPr id="9" name="TextBox 8">
            <a:extLst>
              <a:ext uri="{FF2B5EF4-FFF2-40B4-BE49-F238E27FC236}">
                <a16:creationId xmlns:a16="http://schemas.microsoft.com/office/drawing/2014/main" id="{61C2CAFC-94A4-4628-F2D2-613B247E56E9}"/>
              </a:ext>
            </a:extLst>
          </p:cNvPr>
          <p:cNvSpPr txBox="1"/>
          <p:nvPr/>
        </p:nvSpPr>
        <p:spPr>
          <a:xfrm>
            <a:off x="9030041" y="4538700"/>
            <a:ext cx="2757003" cy="1140249"/>
          </a:xfrm>
          <a:prstGeom prst="rect">
            <a:avLst/>
          </a:prstGeom>
          <a:noFill/>
        </p:spPr>
        <p:txBody>
          <a:bodyPr wrap="square" rtlCol="0">
            <a:spAutoFit/>
          </a:bodyPr>
          <a:lstStyle/>
          <a:p>
            <a:pPr>
              <a:lnSpc>
                <a:spcPct val="150000"/>
              </a:lnSpc>
            </a:pPr>
            <a:r>
              <a:rPr lang="en-US" sz="2400" b="1">
                <a:solidFill>
                  <a:schemeClr val="bg1"/>
                </a:solidFill>
                <a:latin typeface="Futura" panose="020B0602020204020303" pitchFamily="34" charset="-79"/>
                <a:cs typeface="Futura" panose="020B0602020204020303" pitchFamily="34" charset="-79"/>
              </a:rPr>
              <a:t>Policy and Risk Analysis</a:t>
            </a:r>
          </a:p>
        </p:txBody>
      </p:sp>
      <p:pic>
        <p:nvPicPr>
          <p:cNvPr id="25602" name="Picture 2" descr="S&amp;P 500 Forecast | S&amp;P Stock Predictions | 2023 2024 2025">
            <a:extLst>
              <a:ext uri="{FF2B5EF4-FFF2-40B4-BE49-F238E27FC236}">
                <a16:creationId xmlns:a16="http://schemas.microsoft.com/office/drawing/2014/main" id="{3BC61BE7-1BC1-3532-53B2-A273B302A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9" y="1992217"/>
            <a:ext cx="3596702" cy="2053628"/>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PORTFOLIO MANAGEMENT SERVICE">
            <a:extLst>
              <a:ext uri="{FF2B5EF4-FFF2-40B4-BE49-F238E27FC236}">
                <a16:creationId xmlns:a16="http://schemas.microsoft.com/office/drawing/2014/main" id="{E704DA9F-C433-4765-9D72-1430E0CEC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419" y="2021329"/>
            <a:ext cx="3509162" cy="2024516"/>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Trump says presidents have the right to influence Fed policy - POLITICO">
            <a:extLst>
              <a:ext uri="{FF2B5EF4-FFF2-40B4-BE49-F238E27FC236}">
                <a16:creationId xmlns:a16="http://schemas.microsoft.com/office/drawing/2014/main" id="{F92449AD-6E2E-DE88-40AA-88574AAB1F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2123" y="2010048"/>
            <a:ext cx="3231467" cy="2154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88270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5246466" cy="523220"/>
          </a:xfrm>
          <a:prstGeom prst="rect">
            <a:avLst/>
          </a:prstGeom>
          <a:noFill/>
        </p:spPr>
        <p:txBody>
          <a:bodyPr wrap="square" rtlCol="0">
            <a:spAutoFit/>
          </a:bodyPr>
          <a:lstStyle/>
          <a:p>
            <a:r>
              <a:rPr lang="en-CA" sz="2800" b="1" u="none" strike="noStrike">
                <a:solidFill>
                  <a:schemeClr val="bg1"/>
                </a:solidFill>
                <a:effectLst/>
                <a:latin typeface="Futura" panose="020B0602020204020303" pitchFamily="34" charset="-79"/>
                <a:cs typeface="Futura" panose="020B0602020204020303" pitchFamily="34" charset="-79"/>
              </a:rPr>
              <a:t>Conclusion</a:t>
            </a:r>
          </a:p>
        </p:txBody>
      </p:sp>
      <p:sp>
        <p:nvSpPr>
          <p:cNvPr id="7" name="TextBox 6">
            <a:extLst>
              <a:ext uri="{FF2B5EF4-FFF2-40B4-BE49-F238E27FC236}">
                <a16:creationId xmlns:a16="http://schemas.microsoft.com/office/drawing/2014/main" id="{0AE07C0E-5731-49DD-DEA6-7633B03253F6}"/>
              </a:ext>
            </a:extLst>
          </p:cNvPr>
          <p:cNvSpPr txBox="1"/>
          <p:nvPr/>
        </p:nvSpPr>
        <p:spPr>
          <a:xfrm>
            <a:off x="1526518" y="2525763"/>
            <a:ext cx="9355598" cy="2350580"/>
          </a:xfrm>
          <a:prstGeom prst="rect">
            <a:avLst/>
          </a:prstGeom>
          <a:noFill/>
        </p:spPr>
        <p:txBody>
          <a:bodyPr wrap="square" rtlCol="0">
            <a:spAutoFit/>
          </a:bodyPr>
          <a:lstStyle/>
          <a:p>
            <a:pPr>
              <a:lnSpc>
                <a:spcPct val="150000"/>
              </a:lnSpc>
            </a:pPr>
            <a:r>
              <a:rPr lang="en-CA" sz="2000" b="1" u="none" strike="noStrike">
                <a:solidFill>
                  <a:schemeClr val="bg1"/>
                </a:solidFill>
                <a:effectLst/>
                <a:latin typeface="Futura" panose="020B0602020204020303" pitchFamily="34" charset="-79"/>
                <a:cs typeface="Futura" panose="020B0602020204020303" pitchFamily="34" charset="-79"/>
              </a:rPr>
              <a:t>Despite attempts to address the issues with model transformation, the assumptions </a:t>
            </a:r>
            <a:r>
              <a:rPr lang="en-CA" sz="2000" b="1" u="none" strike="noStrike">
                <a:solidFill>
                  <a:srgbClr val="FF0000"/>
                </a:solidFill>
                <a:effectLst/>
                <a:latin typeface="Futura" panose="020B0602020204020303" pitchFamily="34" charset="-79"/>
                <a:cs typeface="Futura" panose="020B0602020204020303" pitchFamily="34" charset="-79"/>
              </a:rPr>
              <a:t>remain violated</a:t>
            </a:r>
            <a:r>
              <a:rPr lang="en-CA" sz="2000" b="1" u="none" strike="noStrike">
                <a:solidFill>
                  <a:schemeClr val="bg1"/>
                </a:solidFill>
                <a:effectLst/>
                <a:latin typeface="Futura" panose="020B0602020204020303" pitchFamily="34" charset="-79"/>
                <a:cs typeface="Futura" panose="020B0602020204020303" pitchFamily="34" charset="-79"/>
              </a:rPr>
              <a:t>. The final model </a:t>
            </a:r>
            <a:r>
              <a:rPr lang="en-CA" sz="2000" b="1" u="none" strike="noStrike">
                <a:solidFill>
                  <a:srgbClr val="FF0000"/>
                </a:solidFill>
                <a:effectLst/>
                <a:latin typeface="Futura" panose="020B0602020204020303" pitchFamily="34" charset="-79"/>
                <a:cs typeface="Futura" panose="020B0602020204020303" pitchFamily="34" charset="-79"/>
              </a:rPr>
              <a:t>fails</a:t>
            </a:r>
            <a:r>
              <a:rPr lang="en-CA" sz="2000" b="1" u="none" strike="noStrike">
                <a:solidFill>
                  <a:schemeClr val="bg1"/>
                </a:solidFill>
                <a:effectLst/>
                <a:latin typeface="Futura" panose="020B0602020204020303" pitchFamily="34" charset="-79"/>
                <a:cs typeface="Futura" panose="020B0602020204020303" pitchFamily="34" charset="-79"/>
              </a:rPr>
              <a:t> to meet the model assumption, which indicates that the model might </a:t>
            </a:r>
            <a:r>
              <a:rPr lang="en-CA" sz="2000" b="1" u="none" strike="noStrike">
                <a:solidFill>
                  <a:srgbClr val="FF0000"/>
                </a:solidFill>
                <a:effectLst/>
                <a:latin typeface="Futura" panose="020B0602020204020303" pitchFamily="34" charset="-79"/>
                <a:cs typeface="Futura" panose="020B0602020204020303" pitchFamily="34" charset="-79"/>
              </a:rPr>
              <a:t>not be practical</a:t>
            </a:r>
            <a:r>
              <a:rPr lang="en-CA" sz="2000" b="1" u="none" strike="noStrike">
                <a:solidFill>
                  <a:schemeClr val="bg1"/>
                </a:solidFill>
                <a:effectLst/>
                <a:latin typeface="Futura" panose="020B0602020204020303" pitchFamily="34" charset="-79"/>
                <a:cs typeface="Futura" panose="020B0602020204020303" pitchFamily="34" charset="-79"/>
              </a:rPr>
              <a:t> in real life, further investigation and application should be done with precaution. </a:t>
            </a:r>
            <a:endParaRPr lang="en-US" sz="2800" b="1">
              <a:solidFill>
                <a:schemeClr val="bg1"/>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7270606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4" name="TextBox 3">
            <a:extLst>
              <a:ext uri="{FF2B5EF4-FFF2-40B4-BE49-F238E27FC236}">
                <a16:creationId xmlns:a16="http://schemas.microsoft.com/office/drawing/2014/main" id="{C59FB4D5-42B0-DCBE-CF2E-C56E3D4DB7A9}"/>
              </a:ext>
            </a:extLst>
          </p:cNvPr>
          <p:cNvSpPr txBox="1"/>
          <p:nvPr/>
        </p:nvSpPr>
        <p:spPr>
          <a:xfrm>
            <a:off x="685798" y="660344"/>
            <a:ext cx="10664853" cy="954107"/>
          </a:xfrm>
          <a:prstGeom prst="rect">
            <a:avLst/>
          </a:prstGeom>
          <a:noFill/>
        </p:spPr>
        <p:txBody>
          <a:bodyPr wrap="square" rtlCol="0">
            <a:spAutoFit/>
          </a:bodyPr>
          <a:lstStyle/>
          <a:p>
            <a:r>
              <a:rPr lang="en-CA" sz="2800" b="1" u="none" strike="noStrike">
                <a:solidFill>
                  <a:schemeClr val="bg1"/>
                </a:solidFill>
                <a:effectLst/>
                <a:latin typeface="Futura" panose="020B0602020204020303" pitchFamily="34" charset="-79"/>
                <a:cs typeface="Futura" panose="020B0602020204020303" pitchFamily="34" charset="-79"/>
              </a:rPr>
              <a:t>Investigating potential Linear Associations with S&amp;P 500 Price</a:t>
            </a:r>
            <a:endParaRPr lang="en-US" sz="2800" b="1">
              <a:solidFill>
                <a:schemeClr val="bg1"/>
              </a:solidFill>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8CEBD2CB-D7C6-8BFB-7377-A376D7326F43}"/>
              </a:ext>
            </a:extLst>
          </p:cNvPr>
          <p:cNvSpPr txBox="1"/>
          <p:nvPr/>
        </p:nvSpPr>
        <p:spPr>
          <a:xfrm>
            <a:off x="875577" y="1993682"/>
            <a:ext cx="4989636" cy="2525307"/>
          </a:xfrm>
          <a:prstGeom prst="rect">
            <a:avLst/>
          </a:prstGeom>
          <a:noFill/>
        </p:spPr>
        <p:txBody>
          <a:bodyPr wrap="none" rtlCol="0">
            <a:spAutoFit/>
          </a:bodyPr>
          <a:lstStyle/>
          <a:p>
            <a:pPr>
              <a:lnSpc>
                <a:spcPct val="300000"/>
              </a:lnSpc>
            </a:pPr>
            <a:r>
              <a:rPr lang="en-US" sz="2000" b="1">
                <a:solidFill>
                  <a:schemeClr val="bg1"/>
                </a:solidFill>
                <a:latin typeface="Futura" panose="020B0602020204020303" pitchFamily="34" charset="-79"/>
                <a:cs typeface="Futura" panose="020B0602020204020303" pitchFamily="34" charset="-79"/>
              </a:rPr>
              <a:t>Financial Variables</a:t>
            </a:r>
            <a:endParaRPr lang="en-CA" sz="2000" b="1">
              <a:solidFill>
                <a:schemeClr val="bg1"/>
              </a:solidFill>
              <a:effectLst/>
              <a:latin typeface="Futura" panose="020B0602020204020303" pitchFamily="34" charset="-79"/>
              <a:ea typeface="SimSun" panose="02010600030101010101" pitchFamily="2" charset="-122"/>
              <a:cs typeface="Futura" panose="020B0602020204020303" pitchFamily="34" charset="-79"/>
            </a:endParaRPr>
          </a:p>
          <a:p>
            <a:pPr marL="285750" indent="-285750">
              <a:lnSpc>
                <a:spcPct val="300000"/>
              </a:lnSpc>
              <a:buFont typeface="Wingdings" pitchFamily="2" charset="2"/>
              <a:buChar char="Ø"/>
            </a:pPr>
            <a:r>
              <a:rPr lang="en-CA" sz="1800">
                <a:solidFill>
                  <a:schemeClr val="bg1"/>
                </a:solidFill>
                <a:effectLst/>
                <a:latin typeface="Futura Medium" panose="020B0602020204020303" pitchFamily="34" charset="-79"/>
                <a:ea typeface="SimSun" panose="02010600030101010101" pitchFamily="2" charset="-122"/>
                <a:cs typeface="Futura Medium" panose="020B0602020204020303" pitchFamily="34" charset="-79"/>
              </a:rPr>
              <a:t>S&amp;P U.S. High Yield Corporate Bond Index</a:t>
            </a:r>
          </a:p>
          <a:p>
            <a:pPr marL="285750" indent="-285750">
              <a:lnSpc>
                <a:spcPct val="300000"/>
              </a:lnSpc>
              <a:buFont typeface="Wingdings" pitchFamily="2" charset="2"/>
              <a:buChar char="Ø"/>
            </a:pPr>
            <a:r>
              <a:rPr lang="en-CA" sz="1800">
                <a:solidFill>
                  <a:schemeClr val="bg1"/>
                </a:solidFill>
                <a:effectLst/>
                <a:latin typeface="Futura Medium" panose="020B0602020204020303" pitchFamily="34" charset="-79"/>
                <a:ea typeface="SimSun" panose="02010600030101010101" pitchFamily="2" charset="-122"/>
                <a:cs typeface="Futura Medium" panose="020B0602020204020303" pitchFamily="34" charset="-79"/>
              </a:rPr>
              <a:t>Sector </a:t>
            </a:r>
            <a:r>
              <a:rPr lang="en-CA">
                <a:solidFill>
                  <a:schemeClr val="bg1"/>
                </a:solidFill>
                <a:latin typeface="Futura Medium" panose="020B0602020204020303" pitchFamily="34" charset="-79"/>
                <a:ea typeface="SimSun" panose="02010600030101010101" pitchFamily="2" charset="-122"/>
                <a:cs typeface="Futura Medium" panose="020B0602020204020303" pitchFamily="34" charset="-79"/>
              </a:rPr>
              <a:t>W</a:t>
            </a:r>
            <a:r>
              <a:rPr lang="en-CA" sz="1800">
                <a:solidFill>
                  <a:schemeClr val="bg1"/>
                </a:solidFill>
                <a:effectLst/>
                <a:latin typeface="Futura Medium" panose="020B0602020204020303" pitchFamily="34" charset="-79"/>
                <a:ea typeface="SimSun" panose="02010600030101010101" pitchFamily="2" charset="-122"/>
                <a:cs typeface="Futura Medium" panose="020B0602020204020303" pitchFamily="34" charset="-79"/>
              </a:rPr>
              <a:t>eightings</a:t>
            </a:r>
            <a:endParaRPr lang="en-US">
              <a:solidFill>
                <a:schemeClr val="bg1"/>
              </a:solidFill>
              <a:latin typeface="Futura Medium" panose="020B0602020204020303" pitchFamily="34" charset="-79"/>
              <a:cs typeface="Futura Medium" panose="020B0602020204020303" pitchFamily="34" charset="-79"/>
            </a:endParaRPr>
          </a:p>
        </p:txBody>
      </p:sp>
      <p:sp>
        <p:nvSpPr>
          <p:cNvPr id="12" name="TextBox 11">
            <a:extLst>
              <a:ext uri="{FF2B5EF4-FFF2-40B4-BE49-F238E27FC236}">
                <a16:creationId xmlns:a16="http://schemas.microsoft.com/office/drawing/2014/main" id="{0613D4D2-0616-3072-1D0D-D1500C891E17}"/>
              </a:ext>
            </a:extLst>
          </p:cNvPr>
          <p:cNvSpPr txBox="1"/>
          <p:nvPr/>
        </p:nvSpPr>
        <p:spPr>
          <a:xfrm>
            <a:off x="7254667" y="2388802"/>
            <a:ext cx="4000262" cy="2740750"/>
          </a:xfrm>
          <a:prstGeom prst="rect">
            <a:avLst/>
          </a:prstGeom>
          <a:noFill/>
        </p:spPr>
        <p:txBody>
          <a:bodyPr wrap="none" rtlCol="0">
            <a:spAutoFit/>
          </a:bodyPr>
          <a:lstStyle/>
          <a:p>
            <a:r>
              <a:rPr lang="en-CA" sz="2000" b="1" u="none" strike="noStrike">
                <a:solidFill>
                  <a:schemeClr val="bg1"/>
                </a:solidFill>
                <a:effectLst/>
                <a:latin typeface="Futura" panose="020B0602020204020303" pitchFamily="34" charset="-79"/>
                <a:cs typeface="Futura" panose="020B0602020204020303" pitchFamily="34" charset="-79"/>
              </a:rPr>
              <a:t>Macroeconomic Variables</a:t>
            </a:r>
            <a:endParaRPr lang="en-US" sz="2000" b="1">
              <a:solidFill>
                <a:schemeClr val="bg1"/>
              </a:solidFill>
              <a:latin typeface="Futura" panose="020B0602020204020303" pitchFamily="34" charset="-79"/>
              <a:cs typeface="Futura" panose="020B0602020204020303" pitchFamily="34" charset="-79"/>
            </a:endParaRPr>
          </a:p>
          <a:p>
            <a:pPr marL="285750" indent="-285750">
              <a:lnSpc>
                <a:spcPct val="300000"/>
              </a:lnSpc>
              <a:buFont typeface="Wingdings" pitchFamily="2" charset="2"/>
              <a:buChar char="Ø"/>
            </a:pPr>
            <a:r>
              <a:rPr lang="en-CA">
                <a:solidFill>
                  <a:schemeClr val="bg1"/>
                </a:solidFill>
                <a:latin typeface="Futura Medium" panose="020B0602020204020303" pitchFamily="34" charset="-79"/>
                <a:ea typeface="DengXian" panose="02010600030101010101" pitchFamily="2" charset="-122"/>
                <a:cs typeface="Futura Medium" panose="020B0602020204020303" pitchFamily="34" charset="-79"/>
              </a:rPr>
              <a:t>2, 5, 10</a:t>
            </a:r>
            <a:r>
              <a:rPr lang="en-CA" sz="1800">
                <a:solidFill>
                  <a:schemeClr val="bg1"/>
                </a:solidFill>
                <a:effectLst/>
                <a:latin typeface="Futura Medium" panose="020B0602020204020303" pitchFamily="34" charset="-79"/>
                <a:ea typeface="DengXian" panose="02010600030101010101" pitchFamily="2" charset="-122"/>
                <a:cs typeface="Futura Medium" panose="020B0602020204020303" pitchFamily="34" charset="-79"/>
              </a:rPr>
              <a:t>-year Treasury </a:t>
            </a:r>
            <a:r>
              <a:rPr lang="en-CA">
                <a:solidFill>
                  <a:schemeClr val="bg1"/>
                </a:solidFill>
                <a:latin typeface="Futura Medium" panose="020B0602020204020303" pitchFamily="34" charset="-79"/>
                <a:ea typeface="DengXian" panose="02010600030101010101" pitchFamily="2" charset="-122"/>
                <a:cs typeface="Futura Medium" panose="020B0602020204020303" pitchFamily="34" charset="-79"/>
              </a:rPr>
              <a:t>Y</a:t>
            </a:r>
            <a:r>
              <a:rPr lang="en-CA" sz="1800">
                <a:solidFill>
                  <a:schemeClr val="bg1"/>
                </a:solidFill>
                <a:effectLst/>
                <a:latin typeface="Futura Medium" panose="020B0602020204020303" pitchFamily="34" charset="-79"/>
                <a:ea typeface="DengXian" panose="02010600030101010101" pitchFamily="2" charset="-122"/>
                <a:cs typeface="Futura Medium" panose="020B0602020204020303" pitchFamily="34" charset="-79"/>
              </a:rPr>
              <a:t>ield</a:t>
            </a:r>
          </a:p>
          <a:p>
            <a:pPr marL="285750" indent="-285750">
              <a:lnSpc>
                <a:spcPct val="300000"/>
              </a:lnSpc>
              <a:buFont typeface="Wingdings" pitchFamily="2" charset="2"/>
              <a:buChar char="Ø"/>
            </a:pPr>
            <a:r>
              <a:rPr lang="en-CA">
                <a:solidFill>
                  <a:schemeClr val="bg1"/>
                </a:solidFill>
                <a:latin typeface="Futura Medium" panose="020B0602020204020303" pitchFamily="34" charset="-79"/>
                <a:ea typeface="SimSun" panose="02010600030101010101" pitchFamily="2" charset="-122"/>
                <a:cs typeface="Futura Medium" panose="020B0602020204020303" pitchFamily="34" charset="-79"/>
              </a:rPr>
              <a:t>U.S. Federal Funds Effective Rate </a:t>
            </a:r>
          </a:p>
          <a:p>
            <a:pPr marL="285750" indent="-285750">
              <a:lnSpc>
                <a:spcPct val="300000"/>
              </a:lnSpc>
              <a:buFont typeface="Wingdings" pitchFamily="2" charset="2"/>
              <a:buChar char="Ø"/>
            </a:pPr>
            <a:r>
              <a:rPr lang="en-CA">
                <a:solidFill>
                  <a:schemeClr val="bg1"/>
                </a:solidFill>
                <a:latin typeface="Futura Medium" panose="020B0602020204020303" pitchFamily="34" charset="-79"/>
                <a:ea typeface="SimSun" panose="02010600030101010101" pitchFamily="2" charset="-122"/>
                <a:cs typeface="Futura Medium" panose="020B0602020204020303" pitchFamily="34" charset="-79"/>
              </a:rPr>
              <a:t>Y</a:t>
            </a:r>
            <a:r>
              <a:rPr lang="en-CA" sz="1800">
                <a:solidFill>
                  <a:schemeClr val="bg1"/>
                </a:solidFill>
                <a:effectLst/>
                <a:latin typeface="Futura Medium" panose="020B0602020204020303" pitchFamily="34" charset="-79"/>
                <a:ea typeface="SimSun" panose="02010600030101010101" pitchFamily="2" charset="-122"/>
                <a:cs typeface="Futura Medium" panose="020B0602020204020303" pitchFamily="34" charset="-79"/>
              </a:rPr>
              <a:t>ield Curve </a:t>
            </a:r>
            <a:r>
              <a:rPr lang="en-CA">
                <a:solidFill>
                  <a:schemeClr val="bg1"/>
                </a:solidFill>
                <a:latin typeface="Futura Medium" panose="020B0602020204020303" pitchFamily="34" charset="-79"/>
                <a:ea typeface="SimSun" panose="02010600030101010101" pitchFamily="2" charset="-122"/>
                <a:cs typeface="Futura Medium" panose="020B0602020204020303" pitchFamily="34" charset="-79"/>
              </a:rPr>
              <a:t>S</a:t>
            </a:r>
            <a:r>
              <a:rPr lang="en-CA" sz="1800">
                <a:solidFill>
                  <a:schemeClr val="bg1"/>
                </a:solidFill>
                <a:effectLst/>
                <a:latin typeface="Futura Medium" panose="020B0602020204020303" pitchFamily="34" charset="-79"/>
                <a:ea typeface="SimSun" panose="02010600030101010101" pitchFamily="2" charset="-122"/>
                <a:cs typeface="Futura Medium" panose="020B0602020204020303" pitchFamily="34" charset="-79"/>
              </a:rPr>
              <a:t>pread</a:t>
            </a:r>
            <a:r>
              <a:rPr lang="en-CA">
                <a:solidFill>
                  <a:schemeClr val="bg1"/>
                </a:solidFill>
                <a:effectLst/>
                <a:latin typeface="Futura Medium" panose="020B0602020204020303" pitchFamily="34" charset="-79"/>
                <a:cs typeface="Futura Medium" panose="020B0602020204020303" pitchFamily="34" charset="-79"/>
              </a:rPr>
              <a:t> </a:t>
            </a:r>
            <a:r>
              <a:rPr lang="en-CA" sz="1800">
                <a:solidFill>
                  <a:schemeClr val="bg1"/>
                </a:solidFill>
                <a:effectLst/>
                <a:latin typeface="Futura Medium" panose="020B0602020204020303" pitchFamily="34" charset="-79"/>
                <a:ea typeface="DengXian" panose="02010600030101010101" pitchFamily="2" charset="-122"/>
                <a:cs typeface="Futura Medium" panose="020B0602020204020303" pitchFamily="34" charset="-79"/>
              </a:rPr>
              <a:t> </a:t>
            </a:r>
            <a:endParaRPr lang="en-US">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48731203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4" name="TextBox 3">
            <a:extLst>
              <a:ext uri="{FF2B5EF4-FFF2-40B4-BE49-F238E27FC236}">
                <a16:creationId xmlns:a16="http://schemas.microsoft.com/office/drawing/2014/main" id="{C59FB4D5-42B0-DCBE-CF2E-C56E3D4DB7A9}"/>
              </a:ext>
            </a:extLst>
          </p:cNvPr>
          <p:cNvSpPr txBox="1"/>
          <p:nvPr/>
        </p:nvSpPr>
        <p:spPr>
          <a:xfrm>
            <a:off x="685798" y="660344"/>
            <a:ext cx="10664853"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D</a:t>
            </a:r>
            <a:r>
              <a:rPr lang="en-CA" sz="2800" b="1" u="none" strike="noStrike">
                <a:solidFill>
                  <a:schemeClr val="bg1"/>
                </a:solidFill>
                <a:effectLst/>
                <a:latin typeface="Futura" panose="020B0602020204020303" pitchFamily="34" charset="-79"/>
                <a:cs typeface="Futura" panose="020B0602020204020303" pitchFamily="34" charset="-79"/>
              </a:rPr>
              <a:t>ataset Description</a:t>
            </a:r>
          </a:p>
        </p:txBody>
      </p:sp>
      <p:sp>
        <p:nvSpPr>
          <p:cNvPr id="11" name="TextBox 10">
            <a:extLst>
              <a:ext uri="{FF2B5EF4-FFF2-40B4-BE49-F238E27FC236}">
                <a16:creationId xmlns:a16="http://schemas.microsoft.com/office/drawing/2014/main" id="{8CEBD2CB-D7C6-8BFB-7377-A376D7326F43}"/>
              </a:ext>
            </a:extLst>
          </p:cNvPr>
          <p:cNvSpPr txBox="1"/>
          <p:nvPr/>
        </p:nvSpPr>
        <p:spPr>
          <a:xfrm>
            <a:off x="193416" y="1720108"/>
            <a:ext cx="6775253" cy="3731791"/>
          </a:xfrm>
          <a:prstGeom prst="rect">
            <a:avLst/>
          </a:prstGeom>
          <a:noFill/>
        </p:spPr>
        <p:txBody>
          <a:bodyPr wrap="none" rtlCol="0">
            <a:spAutoFit/>
          </a:bodyPr>
          <a:lstStyle/>
          <a:p>
            <a:pPr>
              <a:lnSpc>
                <a:spcPct val="150000"/>
              </a:lnSpc>
            </a:pPr>
            <a:r>
              <a:rPr lang="en-CA" sz="2000" b="1">
                <a:solidFill>
                  <a:schemeClr val="bg1"/>
                </a:solidFill>
                <a:latin typeface="Futura" panose="020B0602020204020303" pitchFamily="34" charset="-79"/>
                <a:ea typeface="SimSun" panose="02010600030101010101" pitchFamily="2" charset="-122"/>
                <a:cs typeface="Futura" panose="020B0602020204020303" pitchFamily="34" charset="-79"/>
              </a:rPr>
              <a:t>R</a:t>
            </a:r>
            <a:r>
              <a:rPr lang="en-CA" sz="2000" b="1">
                <a:solidFill>
                  <a:schemeClr val="bg1"/>
                </a:solidFill>
                <a:effectLst/>
                <a:latin typeface="Futura" panose="020B0602020204020303" pitchFamily="34" charset="-79"/>
                <a:ea typeface="SimSun" panose="02010600030101010101" pitchFamily="2" charset="-122"/>
                <a:cs typeface="Futura" panose="020B0602020204020303" pitchFamily="34" charset="-79"/>
              </a:rPr>
              <a:t>esponse </a:t>
            </a:r>
            <a:r>
              <a:rPr lang="en-CA" sz="2000" b="1">
                <a:solidFill>
                  <a:schemeClr val="bg1"/>
                </a:solidFill>
                <a:latin typeface="Futura" panose="020B0602020204020303" pitchFamily="34" charset="-79"/>
                <a:ea typeface="SimSun" panose="02010600030101010101" pitchFamily="2" charset="-122"/>
                <a:cs typeface="Futura" panose="020B0602020204020303" pitchFamily="34" charset="-79"/>
              </a:rPr>
              <a:t>V</a:t>
            </a:r>
            <a:r>
              <a:rPr lang="en-CA" sz="2000" b="1">
                <a:solidFill>
                  <a:schemeClr val="bg1"/>
                </a:solidFill>
                <a:effectLst/>
                <a:latin typeface="Futura" panose="020B0602020204020303" pitchFamily="34" charset="-79"/>
                <a:ea typeface="SimSun" panose="02010600030101010101" pitchFamily="2" charset="-122"/>
                <a:cs typeface="Futura" panose="020B0602020204020303" pitchFamily="34" charset="-79"/>
              </a:rPr>
              <a:t>ariate </a:t>
            </a:r>
            <a:r>
              <a:rPr lang="en-CA" sz="2000">
                <a:solidFill>
                  <a:schemeClr val="bg1"/>
                </a:solidFill>
                <a:effectLst/>
                <a:latin typeface="Futura Medium" panose="020B0602020204020303" pitchFamily="34" charset="-79"/>
                <a:ea typeface="SimSun" panose="02010600030101010101" pitchFamily="2" charset="-122"/>
                <a:cs typeface="Futura Medium" panose="020B0602020204020303" pitchFamily="34" charset="-79"/>
              </a:rPr>
              <a:t>(y): S&amp;P 500 Price</a:t>
            </a:r>
          </a:p>
          <a:p>
            <a:pPr>
              <a:lnSpc>
                <a:spcPct val="150000"/>
              </a:lnSpc>
            </a:pPr>
            <a:r>
              <a:rPr lang="en-CA" sz="2000" b="1">
                <a:solidFill>
                  <a:schemeClr val="bg1"/>
                </a:solidFill>
                <a:effectLst/>
                <a:latin typeface="Futura" panose="020B0602020204020303" pitchFamily="34" charset="-79"/>
                <a:ea typeface="SimSun" panose="02010600030101010101" pitchFamily="2" charset="-122"/>
                <a:cs typeface="Futura" panose="020B0602020204020303" pitchFamily="34" charset="-79"/>
              </a:rPr>
              <a:t>Covariates</a:t>
            </a:r>
            <a:r>
              <a:rPr lang="en-CA" sz="2000">
                <a:solidFill>
                  <a:schemeClr val="bg1"/>
                </a:solidFill>
                <a:latin typeface="Futura Medium" panose="020B0602020204020303" pitchFamily="34" charset="-79"/>
                <a:ea typeface="SimSun" panose="02010600030101010101" pitchFamily="2" charset="-122"/>
                <a:cs typeface="Futura Medium" panose="020B0602020204020303" pitchFamily="34" charset="-79"/>
              </a:rPr>
              <a:t>:</a:t>
            </a:r>
          </a:p>
          <a:p>
            <a:pPr marL="285750" indent="-285750">
              <a:lnSpc>
                <a:spcPct val="150000"/>
              </a:lnSpc>
              <a:buFont typeface="Wingdings" pitchFamily="2" charset="2"/>
              <a:buChar char="q"/>
            </a:pPr>
            <a:r>
              <a:rPr lang="en-CA" sz="2000">
                <a:solidFill>
                  <a:schemeClr val="bg1"/>
                </a:solidFill>
                <a:effectLst/>
                <a:latin typeface="Futura Medium" panose="020B0602020204020303" pitchFamily="34" charset="-79"/>
                <a:ea typeface="SimSun" panose="02010600030101010101" pitchFamily="2" charset="-122"/>
                <a:cs typeface="Futura Medium" panose="020B0602020204020303" pitchFamily="34" charset="-79"/>
              </a:rPr>
              <a:t>U.S. High Yield Corporate Bond Index </a:t>
            </a:r>
            <a:endParaRPr lang="en-CA" sz="2000">
              <a:solidFill>
                <a:schemeClr val="bg1"/>
              </a:solidFill>
              <a:latin typeface="Futura Medium" panose="020B0602020204020303" pitchFamily="34" charset="-79"/>
              <a:ea typeface="SimSun" panose="02010600030101010101" pitchFamily="2" charset="-122"/>
              <a:cs typeface="Futura Medium" panose="020B0602020204020303" pitchFamily="34" charset="-79"/>
            </a:endParaRPr>
          </a:p>
          <a:p>
            <a:pPr marL="285750" indent="-285750">
              <a:lnSpc>
                <a:spcPct val="150000"/>
              </a:lnSpc>
              <a:buFont typeface="Wingdings" pitchFamily="2" charset="2"/>
              <a:buChar char="q"/>
            </a:pPr>
            <a:r>
              <a:rPr lang="en-CA" sz="2000">
                <a:solidFill>
                  <a:schemeClr val="bg1"/>
                </a:solidFill>
                <a:latin typeface="Futura Medium" panose="020B0602020204020303" pitchFamily="34" charset="-79"/>
                <a:ea typeface="SimSun" panose="02010600030101010101" pitchFamily="2" charset="-122"/>
                <a:cs typeface="Futura Medium" panose="020B0602020204020303" pitchFamily="34" charset="-79"/>
              </a:rPr>
              <a:t>Tech</a:t>
            </a:r>
            <a:r>
              <a:rPr lang="en-CA" sz="2000">
                <a:solidFill>
                  <a:schemeClr val="bg1"/>
                </a:solidFill>
                <a:effectLst/>
                <a:latin typeface="Futura Medium" panose="020B0602020204020303" pitchFamily="34" charset="-79"/>
                <a:ea typeface="SimSun" panose="02010600030101010101" pitchFamily="2" charset="-122"/>
                <a:cs typeface="Futura Medium" panose="020B0602020204020303" pitchFamily="34" charset="-79"/>
              </a:rPr>
              <a:t> weighted proportion of the S&amp;P500</a:t>
            </a:r>
          </a:p>
          <a:p>
            <a:pPr marL="285750" indent="-285750">
              <a:lnSpc>
                <a:spcPct val="150000"/>
              </a:lnSpc>
              <a:buFont typeface="Wingdings" pitchFamily="2" charset="2"/>
              <a:buChar char="q"/>
            </a:pPr>
            <a:r>
              <a:rPr lang="en-CA" sz="2000">
                <a:solidFill>
                  <a:schemeClr val="bg1"/>
                </a:solidFill>
                <a:latin typeface="Futura Medium" panose="020B0602020204020303" pitchFamily="34" charset="-79"/>
                <a:ea typeface="SimSun" panose="02010600030101010101" pitchFamily="2" charset="-122"/>
                <a:cs typeface="Futura Medium" panose="020B0602020204020303" pitchFamily="34" charset="-79"/>
              </a:rPr>
              <a:t>Industrials </a:t>
            </a:r>
            <a:r>
              <a:rPr lang="en-CA" sz="2000">
                <a:solidFill>
                  <a:schemeClr val="bg1"/>
                </a:solidFill>
                <a:effectLst/>
                <a:latin typeface="Futura Medium" panose="020B0602020204020303" pitchFamily="34" charset="-79"/>
                <a:ea typeface="SimSun" panose="02010600030101010101" pitchFamily="2" charset="-122"/>
                <a:cs typeface="Futura Medium" panose="020B0602020204020303" pitchFamily="34" charset="-79"/>
              </a:rPr>
              <a:t>weighted proportion of the S&amp;P500</a:t>
            </a:r>
            <a:endParaRPr lang="en-CA" sz="2000">
              <a:solidFill>
                <a:schemeClr val="bg1"/>
              </a:solidFill>
              <a:latin typeface="Futura Medium" panose="020B0602020204020303" pitchFamily="34" charset="-79"/>
              <a:ea typeface="SimSun" panose="02010600030101010101" pitchFamily="2" charset="-122"/>
              <a:cs typeface="Futura Medium" panose="020B0602020204020303" pitchFamily="34" charset="-79"/>
            </a:endParaRPr>
          </a:p>
          <a:p>
            <a:pPr marL="285750" indent="-285750">
              <a:lnSpc>
                <a:spcPct val="150000"/>
              </a:lnSpc>
              <a:buFont typeface="Wingdings" pitchFamily="2" charset="2"/>
              <a:buChar char="q"/>
            </a:pPr>
            <a:r>
              <a:rPr lang="en-CA" sz="2000">
                <a:solidFill>
                  <a:schemeClr val="bg1"/>
                </a:solidFill>
                <a:effectLst/>
                <a:latin typeface="Futura Medium" panose="020B0602020204020303" pitchFamily="34" charset="-79"/>
                <a:ea typeface="SimSun" panose="02010600030101010101" pitchFamily="2" charset="-122"/>
                <a:cs typeface="Futura Medium" panose="020B0602020204020303" pitchFamily="34" charset="-79"/>
              </a:rPr>
              <a:t>U.S. Federal Funds Effective Rate</a:t>
            </a:r>
          </a:p>
          <a:p>
            <a:pPr marL="285750" indent="-285750">
              <a:lnSpc>
                <a:spcPct val="150000"/>
              </a:lnSpc>
              <a:buFont typeface="Wingdings" pitchFamily="2" charset="2"/>
              <a:buChar char="q"/>
            </a:pPr>
            <a:r>
              <a:rPr lang="en-CA" sz="2000">
                <a:solidFill>
                  <a:schemeClr val="bg1"/>
                </a:solidFill>
                <a:effectLst/>
                <a:latin typeface="Futura Medium" panose="020B0602020204020303" pitchFamily="34" charset="-79"/>
                <a:ea typeface="SimSun" panose="02010600030101010101" pitchFamily="2" charset="-122"/>
                <a:cs typeface="Futura Medium" panose="020B0602020204020303" pitchFamily="34" charset="-79"/>
              </a:rPr>
              <a:t>10-year treasury yield minus the 2-year treasury yield</a:t>
            </a:r>
            <a:r>
              <a:rPr lang="en-CA" sz="2000">
                <a:solidFill>
                  <a:schemeClr val="bg1"/>
                </a:solidFill>
                <a:effectLst/>
                <a:latin typeface="Futura Medium" panose="020B0602020204020303" pitchFamily="34" charset="-79"/>
                <a:cs typeface="Futura Medium" panose="020B0602020204020303" pitchFamily="34" charset="-79"/>
              </a:rPr>
              <a:t> </a:t>
            </a:r>
            <a:endParaRPr lang="en-CA" sz="2000">
              <a:solidFill>
                <a:schemeClr val="bg1"/>
              </a:solidFill>
              <a:latin typeface="Futura Medium" panose="020B0602020204020303" pitchFamily="34" charset="-79"/>
              <a:ea typeface="SimSun" panose="02010600030101010101" pitchFamily="2" charset="-122"/>
              <a:cs typeface="Futura Medium" panose="020B0602020204020303" pitchFamily="34" charset="-79"/>
            </a:endParaRPr>
          </a:p>
          <a:p>
            <a:pPr marL="285750" indent="-285750">
              <a:lnSpc>
                <a:spcPct val="150000"/>
              </a:lnSpc>
              <a:buFont typeface="Wingdings" pitchFamily="2" charset="2"/>
              <a:buChar char="q"/>
            </a:pPr>
            <a:r>
              <a:rPr lang="en-CA" sz="2000">
                <a:solidFill>
                  <a:schemeClr val="bg1"/>
                </a:solidFill>
                <a:latin typeface="Futura Medium" panose="020B0602020204020303" pitchFamily="34" charset="-79"/>
                <a:ea typeface="SimSun" panose="02010600030101010101" pitchFamily="2" charset="-122"/>
                <a:cs typeface="Futura Medium" panose="020B0602020204020303" pitchFamily="34" charset="-79"/>
              </a:rPr>
              <a:t>U.S. treasury bonds of 2, 5, 10-year maturities</a:t>
            </a:r>
          </a:p>
        </p:txBody>
      </p:sp>
      <p:sp>
        <p:nvSpPr>
          <p:cNvPr id="12" name="TextBox 11">
            <a:extLst>
              <a:ext uri="{FF2B5EF4-FFF2-40B4-BE49-F238E27FC236}">
                <a16:creationId xmlns:a16="http://schemas.microsoft.com/office/drawing/2014/main" id="{0613D4D2-0616-3072-1D0D-D1500C891E17}"/>
              </a:ext>
            </a:extLst>
          </p:cNvPr>
          <p:cNvSpPr txBox="1"/>
          <p:nvPr/>
        </p:nvSpPr>
        <p:spPr>
          <a:xfrm>
            <a:off x="6280508" y="1519831"/>
            <a:ext cx="5911490" cy="2462213"/>
          </a:xfrm>
          <a:prstGeom prst="rect">
            <a:avLst/>
          </a:prstGeom>
          <a:noFill/>
        </p:spPr>
        <p:txBody>
          <a:bodyPr wrap="none" rtlCol="0">
            <a:spAutoFit/>
          </a:bodyPr>
          <a:lstStyle/>
          <a:p>
            <a:pPr>
              <a:lnSpc>
                <a:spcPct val="200000"/>
              </a:lnSpc>
            </a:pPr>
            <a:r>
              <a:rPr lang="en-US" sz="2000" b="1">
                <a:solidFill>
                  <a:schemeClr val="bg1"/>
                </a:solidFill>
                <a:latin typeface="Futura" panose="020B0602020204020303" pitchFamily="34" charset="-79"/>
                <a:cs typeface="Futura" panose="020B0602020204020303" pitchFamily="34" charset="-79"/>
              </a:rPr>
              <a:t>Time Range</a:t>
            </a:r>
            <a:r>
              <a:rPr lang="en-US" sz="2000">
                <a:solidFill>
                  <a:schemeClr val="bg1"/>
                </a:solidFill>
                <a:latin typeface="Futura Medium" panose="020B0602020204020303" pitchFamily="34" charset="-79"/>
                <a:cs typeface="Futura Medium" panose="020B0602020204020303" pitchFamily="34" charset="-79"/>
              </a:rPr>
              <a:t>: </a:t>
            </a:r>
            <a:r>
              <a:rPr lang="en-CA" sz="2000">
                <a:solidFill>
                  <a:schemeClr val="bg1"/>
                </a:solidFill>
                <a:effectLst/>
                <a:latin typeface="Futura Medium" panose="020B0602020204020303" pitchFamily="34" charset="-79"/>
                <a:ea typeface="SimSun" panose="02010600030101010101" pitchFamily="2" charset="-122"/>
                <a:cs typeface="Futura Medium" panose="020B0602020204020303" pitchFamily="34" charset="-79"/>
              </a:rPr>
              <a:t>11.30.1994 to 12.31.2023</a:t>
            </a:r>
          </a:p>
          <a:p>
            <a:pPr>
              <a:lnSpc>
                <a:spcPct val="200000"/>
              </a:lnSpc>
            </a:pPr>
            <a:r>
              <a:rPr lang="en-CA" sz="2000" b="1">
                <a:solidFill>
                  <a:schemeClr val="bg1"/>
                </a:solidFill>
                <a:effectLst/>
                <a:latin typeface="Futura" panose="020B0602020204020303" pitchFamily="34" charset="-79"/>
                <a:ea typeface="SimSun" panose="02010600030101010101" pitchFamily="2" charset="-122"/>
                <a:cs typeface="Futura" panose="020B0602020204020303" pitchFamily="34" charset="-79"/>
              </a:rPr>
              <a:t>Aggregation Method</a:t>
            </a:r>
            <a:r>
              <a:rPr lang="en-CA" sz="2000">
                <a:solidFill>
                  <a:schemeClr val="bg1"/>
                </a:solidFill>
                <a:effectLst/>
                <a:latin typeface="Futura Medium" panose="020B0602020204020303" pitchFamily="34" charset="-79"/>
                <a:ea typeface="SimSun" panose="02010600030101010101" pitchFamily="2" charset="-122"/>
                <a:cs typeface="Futura Medium" panose="020B0602020204020303" pitchFamily="34" charset="-79"/>
              </a:rPr>
              <a:t>: Last value of the month</a:t>
            </a:r>
          </a:p>
          <a:p>
            <a:pPr>
              <a:lnSpc>
                <a:spcPct val="200000"/>
              </a:lnSpc>
            </a:pPr>
            <a:r>
              <a:rPr lang="en-CA" sz="2000" b="1">
                <a:solidFill>
                  <a:schemeClr val="bg1"/>
                </a:solidFill>
                <a:effectLst/>
                <a:latin typeface="Futura" panose="020B0602020204020303" pitchFamily="34" charset="-79"/>
                <a:ea typeface="SimSun" panose="02010600030101010101" pitchFamily="2" charset="-122"/>
                <a:cs typeface="Futura" panose="020B0602020204020303" pitchFamily="34" charset="-79"/>
              </a:rPr>
              <a:t>Frequency</a:t>
            </a:r>
            <a:r>
              <a:rPr lang="en-CA" sz="2000">
                <a:solidFill>
                  <a:schemeClr val="bg1"/>
                </a:solidFill>
                <a:effectLst/>
                <a:latin typeface="Futura Medium" panose="020B0602020204020303" pitchFamily="34" charset="-79"/>
                <a:ea typeface="SimSun" panose="02010600030101010101" pitchFamily="2" charset="-122"/>
                <a:cs typeface="Futura Medium" panose="020B0602020204020303" pitchFamily="34" charset="-79"/>
              </a:rPr>
              <a:t>: Monthly</a:t>
            </a:r>
            <a:r>
              <a:rPr lang="en-CA" sz="2000">
                <a:solidFill>
                  <a:schemeClr val="bg1"/>
                </a:solidFill>
                <a:effectLst/>
                <a:latin typeface="Futura Medium" panose="020B0602020204020303" pitchFamily="34" charset="-79"/>
                <a:cs typeface="Futura Medium" panose="020B0602020204020303" pitchFamily="34" charset="-79"/>
              </a:rPr>
              <a:t> </a:t>
            </a:r>
            <a:endParaRPr lang="en-US" sz="2000">
              <a:solidFill>
                <a:schemeClr val="bg1"/>
              </a:solidFill>
              <a:latin typeface="Futura Medium" panose="020B0602020204020303" pitchFamily="34" charset="-79"/>
              <a:cs typeface="Futura Medium" panose="020B0602020204020303" pitchFamily="34" charset="-79"/>
            </a:endParaRPr>
          </a:p>
          <a:p>
            <a:pPr>
              <a:lnSpc>
                <a:spcPct val="200000"/>
              </a:lnSpc>
            </a:pPr>
            <a:r>
              <a:rPr lang="en-CA" sz="2000" b="1">
                <a:solidFill>
                  <a:schemeClr val="bg1"/>
                </a:solidFill>
                <a:latin typeface="Futura" panose="020B0602020204020303" pitchFamily="34" charset="-79"/>
                <a:ea typeface="SimSun" panose="02010600030101010101" pitchFamily="2" charset="-122"/>
                <a:cs typeface="Futura" panose="020B0602020204020303" pitchFamily="34" charset="-79"/>
              </a:rPr>
              <a:t>S</a:t>
            </a:r>
            <a:r>
              <a:rPr lang="en-CA" sz="2000" b="1">
                <a:solidFill>
                  <a:schemeClr val="bg1"/>
                </a:solidFill>
                <a:effectLst/>
                <a:latin typeface="Futura" panose="020B0602020204020303" pitchFamily="34" charset="-79"/>
                <a:ea typeface="SimSun" panose="02010600030101010101" pitchFamily="2" charset="-122"/>
                <a:cs typeface="Futura" panose="020B0602020204020303" pitchFamily="34" charset="-79"/>
              </a:rPr>
              <a:t>ample </a:t>
            </a:r>
            <a:r>
              <a:rPr lang="en-CA" sz="2000" b="1">
                <a:solidFill>
                  <a:schemeClr val="bg1"/>
                </a:solidFill>
                <a:latin typeface="Futura" panose="020B0602020204020303" pitchFamily="34" charset="-79"/>
                <a:ea typeface="SimSun" panose="02010600030101010101" pitchFamily="2" charset="-122"/>
                <a:cs typeface="Futura" panose="020B0602020204020303" pitchFamily="34" charset="-79"/>
              </a:rPr>
              <a:t>S</a:t>
            </a:r>
            <a:r>
              <a:rPr lang="en-CA" sz="2000" b="1">
                <a:solidFill>
                  <a:schemeClr val="bg1"/>
                </a:solidFill>
                <a:effectLst/>
                <a:latin typeface="Futura" panose="020B0602020204020303" pitchFamily="34" charset="-79"/>
                <a:ea typeface="SimSun" panose="02010600030101010101" pitchFamily="2" charset="-122"/>
                <a:cs typeface="Futura" panose="020B0602020204020303" pitchFamily="34" charset="-79"/>
              </a:rPr>
              <a:t>ize</a:t>
            </a:r>
            <a:r>
              <a:rPr lang="en-CA" sz="2000">
                <a:solidFill>
                  <a:schemeClr val="bg1"/>
                </a:solidFill>
                <a:effectLst/>
                <a:latin typeface="Futura Medium" panose="020B0602020204020303" pitchFamily="34" charset="-79"/>
                <a:ea typeface="SimSun" panose="02010600030101010101" pitchFamily="2" charset="-122"/>
                <a:cs typeface="Futura Medium" panose="020B0602020204020303" pitchFamily="34" charset="-79"/>
              </a:rPr>
              <a:t>: n=350</a:t>
            </a:r>
            <a:endParaRPr lang="en-US" sz="2000">
              <a:solidFill>
                <a:schemeClr val="bg1"/>
              </a:solidFill>
              <a:latin typeface="Futura Medium" panose="020B0602020204020303" pitchFamily="34" charset="-79"/>
              <a:cs typeface="Futura Medium" panose="020B0602020204020303" pitchFamily="34" charset="-79"/>
            </a:endParaRPr>
          </a:p>
        </p:txBody>
      </p:sp>
      <p:pic>
        <p:nvPicPr>
          <p:cNvPr id="16" name="Picture 15" descr="A close-up of a logo&#10;&#10;Description automatically generated">
            <a:extLst>
              <a:ext uri="{FF2B5EF4-FFF2-40B4-BE49-F238E27FC236}">
                <a16:creationId xmlns:a16="http://schemas.microsoft.com/office/drawing/2014/main" id="{5CA31A71-5002-F142-E43B-6608C5748AF5}"/>
              </a:ext>
            </a:extLst>
          </p:cNvPr>
          <p:cNvPicPr>
            <a:picLocks noChangeAspect="1"/>
          </p:cNvPicPr>
          <p:nvPr/>
        </p:nvPicPr>
        <p:blipFill>
          <a:blip r:embed="rId3"/>
          <a:stretch>
            <a:fillRect/>
          </a:stretch>
        </p:blipFill>
        <p:spPr>
          <a:xfrm>
            <a:off x="6577220" y="3952783"/>
            <a:ext cx="5421365" cy="3109717"/>
          </a:xfrm>
          <a:prstGeom prst="rect">
            <a:avLst/>
          </a:prstGeom>
          <a:effectLst>
            <a:glow>
              <a:schemeClr val="accent1">
                <a:alpha val="40000"/>
              </a:schemeClr>
            </a:glow>
            <a:softEdge rad="752279"/>
          </a:effectLst>
        </p:spPr>
      </p:pic>
    </p:spTree>
    <p:extLst>
      <p:ext uri="{BB962C8B-B14F-4D97-AF65-F5344CB8AC3E}">
        <p14:creationId xmlns:p14="http://schemas.microsoft.com/office/powerpoint/2010/main" val="38315573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5246466"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M</a:t>
            </a:r>
            <a:r>
              <a:rPr lang="en-CA" sz="2800" b="1" u="none" strike="noStrike">
                <a:solidFill>
                  <a:schemeClr val="bg1"/>
                </a:solidFill>
                <a:effectLst/>
                <a:latin typeface="Futura" panose="020B0602020204020303" pitchFamily="34" charset="-79"/>
                <a:cs typeface="Futura" panose="020B0602020204020303" pitchFamily="34" charset="-79"/>
              </a:rPr>
              <a:t>ulticollinearity Analysis</a:t>
            </a:r>
          </a:p>
        </p:txBody>
      </p:sp>
      <p:sp>
        <p:nvSpPr>
          <p:cNvPr id="7" name="TextBox 6">
            <a:extLst>
              <a:ext uri="{FF2B5EF4-FFF2-40B4-BE49-F238E27FC236}">
                <a16:creationId xmlns:a16="http://schemas.microsoft.com/office/drawing/2014/main" id="{0AE07C0E-5731-49DD-DEA6-7633B03253F6}"/>
              </a:ext>
            </a:extLst>
          </p:cNvPr>
          <p:cNvSpPr txBox="1"/>
          <p:nvPr/>
        </p:nvSpPr>
        <p:spPr>
          <a:xfrm>
            <a:off x="5743312" y="2896660"/>
            <a:ext cx="6567034" cy="2248244"/>
          </a:xfrm>
          <a:prstGeom prst="rect">
            <a:avLst/>
          </a:prstGeom>
          <a:noFill/>
        </p:spPr>
        <p:txBody>
          <a:bodyPr wrap="square" rtlCol="0">
            <a:spAutoFit/>
          </a:bodyPr>
          <a:lstStyle/>
          <a:p>
            <a:pPr>
              <a:lnSpc>
                <a:spcPct val="150000"/>
              </a:lnSpc>
            </a:pPr>
            <a:r>
              <a:rPr lang="en-US" sz="2400" b="1">
                <a:solidFill>
                  <a:schemeClr val="bg1"/>
                </a:solidFill>
                <a:latin typeface="Futura" panose="020B0602020204020303" pitchFamily="34" charset="-79"/>
                <a:cs typeface="Futura" panose="020B0602020204020303" pitchFamily="34" charset="-79"/>
              </a:rPr>
              <a:t>Strong </a:t>
            </a:r>
            <a:r>
              <a:rPr lang="en-US" sz="2400" b="1">
                <a:solidFill>
                  <a:srgbClr val="FF0000"/>
                </a:solidFill>
                <a:latin typeface="Futura" panose="020B0602020204020303" pitchFamily="34" charset="-79"/>
                <a:cs typeface="Futura" panose="020B0602020204020303" pitchFamily="34" charset="-79"/>
              </a:rPr>
              <a:t>Negative</a:t>
            </a:r>
            <a:r>
              <a:rPr lang="en-US" sz="2400" b="1">
                <a:solidFill>
                  <a:schemeClr val="bg1"/>
                </a:solidFill>
                <a:latin typeface="Futura" panose="020B0602020204020303" pitchFamily="34" charset="-79"/>
                <a:cs typeface="Futura" panose="020B0602020204020303" pitchFamily="34" charset="-79"/>
              </a:rPr>
              <a:t> Correlation </a:t>
            </a:r>
          </a:p>
          <a:p>
            <a:pPr>
              <a:lnSpc>
                <a:spcPct val="150000"/>
              </a:lnSpc>
            </a:pPr>
            <a:r>
              <a:rPr lang="en-US" sz="2400" b="1">
                <a:solidFill>
                  <a:schemeClr val="bg1"/>
                </a:solidFill>
                <a:latin typeface="Futura" panose="020B0602020204020303" pitchFamily="34" charset="-79"/>
                <a:cs typeface="Futura" panose="020B0602020204020303" pitchFamily="34" charset="-79"/>
              </a:rPr>
              <a:t>between Tech and Industrial Sector Weighting. </a:t>
            </a:r>
          </a:p>
          <a:p>
            <a:pPr>
              <a:lnSpc>
                <a:spcPct val="150000"/>
              </a:lnSpc>
            </a:pPr>
            <a:endParaRPr lang="en-US" sz="2400" b="1">
              <a:solidFill>
                <a:schemeClr val="bg1"/>
              </a:solidFill>
              <a:latin typeface="Futura" panose="020B0602020204020303" pitchFamily="34" charset="-79"/>
              <a:cs typeface="Futura" panose="020B0602020204020303" pitchFamily="34" charset="-79"/>
            </a:endParaRPr>
          </a:p>
        </p:txBody>
      </p:sp>
      <p:pic>
        <p:nvPicPr>
          <p:cNvPr id="6" name="Picture 5" descr="A black rectangular sign with different colored squares&#10;&#10;Description automatically generated">
            <a:extLst>
              <a:ext uri="{FF2B5EF4-FFF2-40B4-BE49-F238E27FC236}">
                <a16:creationId xmlns:a16="http://schemas.microsoft.com/office/drawing/2014/main" id="{B334465C-0FBD-2DCB-D12B-7A933390FC6F}"/>
              </a:ext>
            </a:extLst>
          </p:cNvPr>
          <p:cNvPicPr>
            <a:picLocks noChangeAspect="1"/>
          </p:cNvPicPr>
          <p:nvPr/>
        </p:nvPicPr>
        <p:blipFill>
          <a:blip r:embed="rId3">
            <a:alphaModFix/>
          </a:blip>
          <a:stretch>
            <a:fillRect/>
          </a:stretch>
        </p:blipFill>
        <p:spPr>
          <a:xfrm>
            <a:off x="750942" y="1761649"/>
            <a:ext cx="3251406" cy="2200447"/>
          </a:xfrm>
          <a:prstGeom prst="rect">
            <a:avLst/>
          </a:prstGeom>
          <a:effectLst>
            <a:softEdge rad="38330"/>
          </a:effectLst>
        </p:spPr>
      </p:pic>
      <p:pic>
        <p:nvPicPr>
          <p:cNvPr id="10" name="Picture 9" descr="A close-up of a company name&#10;&#10;Description automatically generated">
            <a:extLst>
              <a:ext uri="{FF2B5EF4-FFF2-40B4-BE49-F238E27FC236}">
                <a16:creationId xmlns:a16="http://schemas.microsoft.com/office/drawing/2014/main" id="{464A2EA4-2144-8270-3558-9D949F9C774A}"/>
              </a:ext>
            </a:extLst>
          </p:cNvPr>
          <p:cNvPicPr>
            <a:picLocks noChangeAspect="1"/>
          </p:cNvPicPr>
          <p:nvPr/>
        </p:nvPicPr>
        <p:blipFill>
          <a:blip r:embed="rId4"/>
          <a:stretch>
            <a:fillRect/>
          </a:stretch>
        </p:blipFill>
        <p:spPr>
          <a:xfrm>
            <a:off x="750942" y="4208556"/>
            <a:ext cx="3251406" cy="2222900"/>
          </a:xfrm>
          <a:prstGeom prst="rect">
            <a:avLst/>
          </a:prstGeom>
          <a:effectLst>
            <a:softEdge rad="38100"/>
          </a:effectLst>
        </p:spPr>
      </p:pic>
      <p:sp>
        <p:nvSpPr>
          <p:cNvPr id="15" name="Up Arrow 14">
            <a:extLst>
              <a:ext uri="{FF2B5EF4-FFF2-40B4-BE49-F238E27FC236}">
                <a16:creationId xmlns:a16="http://schemas.microsoft.com/office/drawing/2014/main" id="{823F62C1-D973-B885-22E8-2B8029BA128B}"/>
              </a:ext>
            </a:extLst>
          </p:cNvPr>
          <p:cNvSpPr/>
          <p:nvPr/>
        </p:nvSpPr>
        <p:spPr>
          <a:xfrm>
            <a:off x="4315730" y="2018657"/>
            <a:ext cx="962965" cy="1686430"/>
          </a:xfrm>
          <a:prstGeom prst="upArrow">
            <a:avLst/>
          </a:prstGeom>
          <a:solidFill>
            <a:srgbClr val="00B050"/>
          </a:solidFill>
          <a:ln>
            <a:solidFill>
              <a:schemeClr val="accent1">
                <a:shade val="15000"/>
                <a:alpha val="85075"/>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a:extLst>
              <a:ext uri="{FF2B5EF4-FFF2-40B4-BE49-F238E27FC236}">
                <a16:creationId xmlns:a16="http://schemas.microsoft.com/office/drawing/2014/main" id="{85A345F0-7A01-6CB4-2496-A1C06209EFC8}"/>
              </a:ext>
            </a:extLst>
          </p:cNvPr>
          <p:cNvSpPr/>
          <p:nvPr/>
        </p:nvSpPr>
        <p:spPr>
          <a:xfrm rot="10800000">
            <a:off x="4304919" y="4540180"/>
            <a:ext cx="962965" cy="1686430"/>
          </a:xfrm>
          <a:prstGeom prst="upArrow">
            <a:avLst/>
          </a:prstGeom>
          <a:solidFill>
            <a:srgbClr val="FF0000"/>
          </a:solidFill>
          <a:ln>
            <a:solidFill>
              <a:schemeClr val="accent1">
                <a:shade val="15000"/>
                <a:alpha val="85075"/>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473614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5246466"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M</a:t>
            </a:r>
            <a:r>
              <a:rPr lang="en-CA" sz="2800" b="1" u="none" strike="noStrike">
                <a:solidFill>
                  <a:schemeClr val="bg1"/>
                </a:solidFill>
                <a:effectLst/>
                <a:latin typeface="Futura" panose="020B0602020204020303" pitchFamily="34" charset="-79"/>
                <a:cs typeface="Futura" panose="020B0602020204020303" pitchFamily="34" charset="-79"/>
              </a:rPr>
              <a:t>ulticollinearity Analysis</a:t>
            </a:r>
          </a:p>
        </p:txBody>
      </p:sp>
      <p:sp>
        <p:nvSpPr>
          <p:cNvPr id="7" name="TextBox 6">
            <a:extLst>
              <a:ext uri="{FF2B5EF4-FFF2-40B4-BE49-F238E27FC236}">
                <a16:creationId xmlns:a16="http://schemas.microsoft.com/office/drawing/2014/main" id="{0AE07C0E-5731-49DD-DEA6-7633B03253F6}"/>
              </a:ext>
            </a:extLst>
          </p:cNvPr>
          <p:cNvSpPr txBox="1"/>
          <p:nvPr/>
        </p:nvSpPr>
        <p:spPr>
          <a:xfrm>
            <a:off x="7286282" y="2814714"/>
            <a:ext cx="4346641" cy="2248244"/>
          </a:xfrm>
          <a:prstGeom prst="rect">
            <a:avLst/>
          </a:prstGeom>
          <a:noFill/>
        </p:spPr>
        <p:txBody>
          <a:bodyPr wrap="square" rtlCol="0">
            <a:spAutoFit/>
          </a:bodyPr>
          <a:lstStyle/>
          <a:p>
            <a:pPr>
              <a:lnSpc>
                <a:spcPct val="150000"/>
              </a:lnSpc>
            </a:pPr>
            <a:r>
              <a:rPr lang="en-US" sz="2400" b="1">
                <a:solidFill>
                  <a:schemeClr val="bg1"/>
                </a:solidFill>
                <a:latin typeface="Futura" panose="020B0602020204020303" pitchFamily="34" charset="-79"/>
                <a:cs typeface="Futura" panose="020B0602020204020303" pitchFamily="34" charset="-79"/>
              </a:rPr>
              <a:t>Strong </a:t>
            </a:r>
            <a:r>
              <a:rPr lang="en-US" sz="2400" b="1">
                <a:solidFill>
                  <a:srgbClr val="00B050"/>
                </a:solidFill>
                <a:latin typeface="Futura" panose="020B0602020204020303" pitchFamily="34" charset="-79"/>
                <a:cs typeface="Futura" panose="020B0602020204020303" pitchFamily="34" charset="-79"/>
              </a:rPr>
              <a:t>Positive</a:t>
            </a:r>
            <a:r>
              <a:rPr lang="en-US" sz="2400" b="1">
                <a:solidFill>
                  <a:schemeClr val="bg1"/>
                </a:solidFill>
                <a:latin typeface="Futura" panose="020B0602020204020303" pitchFamily="34" charset="-79"/>
                <a:cs typeface="Futura" panose="020B0602020204020303" pitchFamily="34" charset="-79"/>
              </a:rPr>
              <a:t> Correlation between Treasury Bond and Fed Rate. </a:t>
            </a:r>
          </a:p>
        </p:txBody>
      </p:sp>
      <p:sp>
        <p:nvSpPr>
          <p:cNvPr id="11" name="Up Arrow 10">
            <a:extLst>
              <a:ext uri="{FF2B5EF4-FFF2-40B4-BE49-F238E27FC236}">
                <a16:creationId xmlns:a16="http://schemas.microsoft.com/office/drawing/2014/main" id="{97029609-A1FE-55F8-46B5-659BC996036C}"/>
              </a:ext>
            </a:extLst>
          </p:cNvPr>
          <p:cNvSpPr/>
          <p:nvPr/>
        </p:nvSpPr>
        <p:spPr>
          <a:xfrm>
            <a:off x="5535546" y="1843898"/>
            <a:ext cx="962965" cy="1686430"/>
          </a:xfrm>
          <a:prstGeom prst="upArrow">
            <a:avLst/>
          </a:prstGeom>
          <a:solidFill>
            <a:srgbClr val="00B050"/>
          </a:solidFill>
          <a:ln>
            <a:solidFill>
              <a:schemeClr val="accent1">
                <a:shade val="15000"/>
                <a:alpha val="85075"/>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ros and Cons of Investing in Treasury Bonds">
            <a:extLst>
              <a:ext uri="{FF2B5EF4-FFF2-40B4-BE49-F238E27FC236}">
                <a16:creationId xmlns:a16="http://schemas.microsoft.com/office/drawing/2014/main" id="{B52099F3-FB52-7EB2-7A5E-52B06BA4A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329" y="1352250"/>
            <a:ext cx="4548751" cy="2499314"/>
          </a:xfrm>
          <a:prstGeom prst="rect">
            <a:avLst/>
          </a:prstGeom>
          <a:noFill/>
          <a:effectLst>
            <a:softEdge rad="196180"/>
          </a:effectLst>
          <a:extLst>
            <a:ext uri="{909E8E84-426E-40DD-AFC4-6F175D3DCCD1}">
              <a14:hiddenFill xmlns:a14="http://schemas.microsoft.com/office/drawing/2010/main">
                <a:solidFill>
                  <a:srgbClr val="FFFFFF"/>
                </a:solidFill>
              </a14:hiddenFill>
            </a:ext>
          </a:extLst>
        </p:spPr>
      </p:pic>
      <p:sp>
        <p:nvSpPr>
          <p:cNvPr id="8" name="Up Arrow 7">
            <a:extLst>
              <a:ext uri="{FF2B5EF4-FFF2-40B4-BE49-F238E27FC236}">
                <a16:creationId xmlns:a16="http://schemas.microsoft.com/office/drawing/2014/main" id="{48287DDB-3124-50DA-2FB0-7E2B3C1A775E}"/>
              </a:ext>
            </a:extLst>
          </p:cNvPr>
          <p:cNvSpPr/>
          <p:nvPr/>
        </p:nvSpPr>
        <p:spPr>
          <a:xfrm>
            <a:off x="5501119" y="4497764"/>
            <a:ext cx="962965" cy="1686430"/>
          </a:xfrm>
          <a:prstGeom prst="upArrow">
            <a:avLst/>
          </a:prstGeom>
          <a:solidFill>
            <a:srgbClr val="00B050"/>
          </a:solidFill>
          <a:ln>
            <a:solidFill>
              <a:schemeClr val="accent1">
                <a:shade val="15000"/>
                <a:alpha val="85075"/>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Why the Federal Reserve opted for the big interest rate cut">
            <a:extLst>
              <a:ext uri="{FF2B5EF4-FFF2-40B4-BE49-F238E27FC236}">
                <a16:creationId xmlns:a16="http://schemas.microsoft.com/office/drawing/2014/main" id="{5B77AE4B-2E92-6EF0-114F-8A241F06C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329" y="4070816"/>
            <a:ext cx="4516137" cy="2540327"/>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53448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 descr="The S&amp;P 500 breaks above 6,000 for the first time. Why U.S. stocks may have  more upside ahead. - MarketWatch">
            <a:extLst>
              <a:ext uri="{FF2B5EF4-FFF2-40B4-BE49-F238E27FC236}">
                <a16:creationId xmlns:a16="http://schemas.microsoft.com/office/drawing/2014/main" id="{695BF607-771E-25AB-3322-0CE27C24B226}"/>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400E2C-BF00-8B98-029F-0F615D88773E}"/>
              </a:ext>
            </a:extLst>
          </p:cNvPr>
          <p:cNvSpPr txBox="1"/>
          <p:nvPr/>
        </p:nvSpPr>
        <p:spPr>
          <a:xfrm>
            <a:off x="10317858" y="75569"/>
            <a:ext cx="1874142" cy="584775"/>
          </a:xfrm>
          <a:prstGeom prst="rect">
            <a:avLst/>
          </a:prstGeom>
          <a:noFill/>
        </p:spPr>
        <p:txBody>
          <a:bodyPr wrap="square" rtlCol="0">
            <a:spAutoFit/>
          </a:bodyPr>
          <a:lstStyle/>
          <a:p>
            <a:r>
              <a:rPr lang="en-CA" sz="3200" b="1" i="0" u="none" strike="noStrike">
                <a:solidFill>
                  <a:srgbClr val="D6002A"/>
                </a:solidFill>
                <a:effectLst/>
                <a:latin typeface="Conv_Akk_Pro"/>
              </a:rPr>
              <a:t>S&amp;P 500®</a:t>
            </a:r>
            <a:endParaRPr lang="en-US" sz="3200"/>
          </a:p>
        </p:txBody>
      </p:sp>
      <p:sp>
        <p:nvSpPr>
          <p:cNvPr id="5" name="TextBox 4">
            <a:extLst>
              <a:ext uri="{FF2B5EF4-FFF2-40B4-BE49-F238E27FC236}">
                <a16:creationId xmlns:a16="http://schemas.microsoft.com/office/drawing/2014/main" id="{91B20D73-66E4-B6D6-0679-74F2AFE79463}"/>
              </a:ext>
            </a:extLst>
          </p:cNvPr>
          <p:cNvSpPr txBox="1"/>
          <p:nvPr/>
        </p:nvSpPr>
        <p:spPr>
          <a:xfrm>
            <a:off x="685798" y="660344"/>
            <a:ext cx="7914096" cy="523220"/>
          </a:xfrm>
          <a:prstGeom prst="rect">
            <a:avLst/>
          </a:prstGeom>
          <a:noFill/>
        </p:spPr>
        <p:txBody>
          <a:bodyPr wrap="square" rtlCol="0">
            <a:spAutoFit/>
          </a:bodyPr>
          <a:lstStyle/>
          <a:p>
            <a:r>
              <a:rPr lang="en-CA" sz="2800" b="1">
                <a:solidFill>
                  <a:schemeClr val="bg1"/>
                </a:solidFill>
                <a:latin typeface="Futura" panose="020B0602020204020303" pitchFamily="34" charset="-79"/>
                <a:cs typeface="Futura" panose="020B0602020204020303" pitchFamily="34" charset="-79"/>
              </a:rPr>
              <a:t>Initial Analysis for Response Variate</a:t>
            </a:r>
            <a:endParaRPr lang="en-CA" sz="2800" b="1" u="none" strike="noStrike">
              <a:solidFill>
                <a:schemeClr val="bg1"/>
              </a:solidFill>
              <a:effectLst/>
              <a:latin typeface="Futura" panose="020B0602020204020303" pitchFamily="34" charset="-79"/>
              <a:cs typeface="Futura" panose="020B0602020204020303" pitchFamily="34" charset="-79"/>
            </a:endParaRPr>
          </a:p>
        </p:txBody>
      </p:sp>
      <p:sp>
        <p:nvSpPr>
          <p:cNvPr id="7" name="TextBox 6">
            <a:extLst>
              <a:ext uri="{FF2B5EF4-FFF2-40B4-BE49-F238E27FC236}">
                <a16:creationId xmlns:a16="http://schemas.microsoft.com/office/drawing/2014/main" id="{0AE07C0E-5731-49DD-DEA6-7633B03253F6}"/>
              </a:ext>
            </a:extLst>
          </p:cNvPr>
          <p:cNvSpPr txBox="1"/>
          <p:nvPr/>
        </p:nvSpPr>
        <p:spPr>
          <a:xfrm>
            <a:off x="6692112" y="4718428"/>
            <a:ext cx="5331114" cy="1850443"/>
          </a:xfrm>
          <a:prstGeom prst="rect">
            <a:avLst/>
          </a:prstGeom>
          <a:noFill/>
        </p:spPr>
        <p:txBody>
          <a:bodyPr wrap="square" rtlCol="0">
            <a:spAutoFit/>
          </a:bodyPr>
          <a:lstStyle/>
          <a:p>
            <a:pPr marL="285750" indent="-285750">
              <a:lnSpc>
                <a:spcPct val="200000"/>
              </a:lnSpc>
              <a:buFont typeface="Wingdings" pitchFamily="2" charset="2"/>
              <a:buChar char="Ø"/>
            </a:pPr>
            <a:r>
              <a:rPr lang="en-CA" sz="2000" b="1">
                <a:solidFill>
                  <a:schemeClr val="bg1"/>
                </a:solidFill>
                <a:latin typeface="Futura" panose="020B0602020204020303" pitchFamily="34" charset="-79"/>
                <a:ea typeface="DengXian" panose="02010600030101010101" pitchFamily="2" charset="-122"/>
                <a:cs typeface="Futura" panose="020B0602020204020303" pitchFamily="34" charset="-79"/>
              </a:rPr>
              <a:t>P</a:t>
            </a:r>
            <a:r>
              <a:rPr lang="en-CA" sz="2000" b="1">
                <a:solidFill>
                  <a:schemeClr val="bg1"/>
                </a:solidFill>
                <a:effectLst/>
                <a:latin typeface="Futura" panose="020B0602020204020303" pitchFamily="34" charset="-79"/>
                <a:ea typeface="DengXian" panose="02010600030101010101" pitchFamily="2" charset="-122"/>
                <a:cs typeface="Futura" panose="020B0602020204020303" pitchFamily="34" charset="-79"/>
              </a:rPr>
              <a:t>ositive skew of the distribution</a:t>
            </a:r>
          </a:p>
          <a:p>
            <a:pPr marL="285750" indent="-285750">
              <a:lnSpc>
                <a:spcPct val="200000"/>
              </a:lnSpc>
              <a:buFont typeface="Wingdings" pitchFamily="2" charset="2"/>
              <a:buChar char="Ø"/>
            </a:pPr>
            <a:r>
              <a:rPr lang="en-CA" sz="2000" b="1">
                <a:solidFill>
                  <a:schemeClr val="bg1"/>
                </a:solidFill>
                <a:latin typeface="Futura" panose="020B0602020204020303" pitchFamily="34" charset="-79"/>
                <a:ea typeface="DengXian" panose="02010600030101010101" pitchFamily="2" charset="-122"/>
                <a:cs typeface="Futura" panose="020B0602020204020303" pitchFamily="34" charset="-79"/>
              </a:rPr>
              <a:t>D</a:t>
            </a:r>
            <a:r>
              <a:rPr lang="en-CA" sz="2000" b="1">
                <a:solidFill>
                  <a:schemeClr val="bg1"/>
                </a:solidFill>
                <a:effectLst/>
                <a:latin typeface="Futura" panose="020B0602020204020303" pitchFamily="34" charset="-79"/>
                <a:ea typeface="DengXian" panose="02010600030101010101" pitchFamily="2" charset="-122"/>
                <a:cs typeface="Futura" panose="020B0602020204020303" pitchFamily="34" charset="-79"/>
              </a:rPr>
              <a:t>istribution appears unimodal</a:t>
            </a:r>
            <a:r>
              <a:rPr lang="en-CA" sz="2000" b="1">
                <a:solidFill>
                  <a:schemeClr val="bg1"/>
                </a:solidFill>
                <a:effectLst/>
                <a:latin typeface="Futura" panose="020B0602020204020303" pitchFamily="34" charset="-79"/>
                <a:cs typeface="Futura" panose="020B0602020204020303" pitchFamily="34" charset="-79"/>
              </a:rPr>
              <a:t> </a:t>
            </a:r>
            <a:endParaRPr lang="en-CA" sz="2000" b="1">
              <a:solidFill>
                <a:schemeClr val="bg1"/>
              </a:solidFill>
              <a:latin typeface="Futura" panose="020B0602020204020303" pitchFamily="34" charset="-79"/>
              <a:ea typeface="DengXian" panose="02010600030101010101" pitchFamily="2" charset="-122"/>
              <a:cs typeface="Futura" panose="020B0602020204020303" pitchFamily="34" charset="-79"/>
            </a:endParaRPr>
          </a:p>
          <a:p>
            <a:pPr marL="285750" indent="-285750">
              <a:lnSpc>
                <a:spcPct val="200000"/>
              </a:lnSpc>
              <a:buFont typeface="Wingdings" pitchFamily="2" charset="2"/>
              <a:buChar char="Ø"/>
            </a:pPr>
            <a:r>
              <a:rPr lang="en-CA" sz="2000" b="1">
                <a:solidFill>
                  <a:schemeClr val="bg1"/>
                </a:solidFill>
                <a:latin typeface="Futura" panose="020B0602020204020303" pitchFamily="34" charset="-79"/>
                <a:ea typeface="DengXian" panose="02010600030101010101" pitchFamily="2" charset="-122"/>
                <a:cs typeface="Futura" panose="020B0602020204020303" pitchFamily="34" charset="-79"/>
              </a:rPr>
              <a:t>C</a:t>
            </a:r>
            <a:r>
              <a:rPr lang="en-CA" sz="2000" b="1">
                <a:solidFill>
                  <a:schemeClr val="bg1"/>
                </a:solidFill>
                <a:effectLst/>
                <a:latin typeface="Futura" panose="020B0602020204020303" pitchFamily="34" charset="-79"/>
                <a:ea typeface="DengXian" panose="02010600030101010101" pitchFamily="2" charset="-122"/>
                <a:cs typeface="Futura" panose="020B0602020204020303" pitchFamily="34" charset="-79"/>
              </a:rPr>
              <a:t>learly Time-Dependent (Limitation)</a:t>
            </a:r>
            <a:r>
              <a:rPr lang="en-CA" sz="2000" b="1">
                <a:solidFill>
                  <a:schemeClr val="bg1"/>
                </a:solidFill>
                <a:effectLst/>
                <a:latin typeface="Futura" panose="020B0602020204020303" pitchFamily="34" charset="-79"/>
                <a:cs typeface="Futura" panose="020B0602020204020303" pitchFamily="34" charset="-79"/>
              </a:rPr>
              <a:t> </a:t>
            </a:r>
            <a:endParaRPr lang="en-US" sz="2000" b="1">
              <a:solidFill>
                <a:schemeClr val="bg1"/>
              </a:solidFill>
              <a:latin typeface="Futura" panose="020B0602020204020303" pitchFamily="34" charset="-79"/>
              <a:cs typeface="Futura" panose="020B0602020204020303" pitchFamily="34" charset="-79"/>
            </a:endParaRPr>
          </a:p>
        </p:txBody>
      </p:sp>
      <p:sp>
        <p:nvSpPr>
          <p:cNvPr id="14" name="Rectangle 13">
            <a:extLst>
              <a:ext uri="{FF2B5EF4-FFF2-40B4-BE49-F238E27FC236}">
                <a16:creationId xmlns:a16="http://schemas.microsoft.com/office/drawing/2014/main" id="{680E5994-F17C-C7FC-9910-1D7EFBCDD789}"/>
              </a:ext>
            </a:extLst>
          </p:cNvPr>
          <p:cNvSpPr/>
          <p:nvPr/>
        </p:nvSpPr>
        <p:spPr>
          <a:xfrm>
            <a:off x="303749" y="1183564"/>
            <a:ext cx="10197997" cy="3647054"/>
          </a:xfrm>
          <a:prstGeom prst="rect">
            <a:avLst/>
          </a:prstGeom>
          <a:solidFill>
            <a:schemeClr val="bg1"/>
          </a:solidFill>
          <a:ln>
            <a:noFill/>
          </a:ln>
          <a:effectLst>
            <a:outerShdw blurRad="50800" dist="50800" dir="5400000" algn="ctr" rotWithShape="0">
              <a:srgbClr val="000000">
                <a:alpha val="72367"/>
              </a:srgbClr>
            </a:outerShdw>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line graph with numbers and lines&#10;&#10;Description automatically generated">
            <a:extLst>
              <a:ext uri="{FF2B5EF4-FFF2-40B4-BE49-F238E27FC236}">
                <a16:creationId xmlns:a16="http://schemas.microsoft.com/office/drawing/2014/main" id="{EBAE9938-E359-38CB-0C59-E9B726632CC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9517" y="1598940"/>
            <a:ext cx="4531621" cy="2890060"/>
          </a:xfrm>
          <a:prstGeom prst="rect">
            <a:avLst/>
          </a:prstGeom>
          <a:noFill/>
          <a:ln>
            <a:noFill/>
          </a:ln>
          <a:effectLst>
            <a:softEdge rad="25400"/>
          </a:effectLst>
        </p:spPr>
      </p:pic>
      <p:pic>
        <p:nvPicPr>
          <p:cNvPr id="15" name="Picture 14" descr="A graph with a red line&#10;&#10;Description automatically generated">
            <a:extLst>
              <a:ext uri="{FF2B5EF4-FFF2-40B4-BE49-F238E27FC236}">
                <a16:creationId xmlns:a16="http://schemas.microsoft.com/office/drawing/2014/main" id="{7769B55D-D2FC-DAE6-76CA-0B93F4D434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798" y="1518254"/>
            <a:ext cx="4531622" cy="2977673"/>
          </a:xfrm>
          <a:prstGeom prst="rect">
            <a:avLst/>
          </a:prstGeom>
          <a:noFill/>
          <a:ln>
            <a:noFill/>
          </a:ln>
          <a:effectLst>
            <a:softEdge rad="25400"/>
          </a:effectLst>
        </p:spPr>
      </p:pic>
    </p:spTree>
    <p:extLst>
      <p:ext uri="{BB962C8B-B14F-4D97-AF65-F5344CB8AC3E}">
        <p14:creationId xmlns:p14="http://schemas.microsoft.com/office/powerpoint/2010/main" val="376964067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Metadata/LabelInfo.xml><?xml version="1.0" encoding="utf-8"?>
<clbl:labelList xmlns:clbl="http://schemas.microsoft.com/office/2020/mipLabelMetadata">
  <clbl:label id="{723a5a87-f39a-4a22-9247-3fc240c01396}" enabled="0" method="" siteId="{723a5a87-f39a-4a22-9247-3fc240c01396}" removed="1"/>
</clbl:labelList>
</file>

<file path=docProps/app.xml><?xml version="1.0" encoding="utf-8"?>
<Properties xmlns="http://schemas.openxmlformats.org/officeDocument/2006/extended-properties" xmlns:vt="http://schemas.openxmlformats.org/officeDocument/2006/docPropsVTypes">
  <Template>Crop</Template>
  <TotalTime>0</TotalTime>
  <Words>2122</Words>
  <Application>Microsoft Macintosh PowerPoint</Application>
  <PresentationFormat>Widescreen</PresentationFormat>
  <Paragraphs>218</Paragraphs>
  <Slides>41</Slides>
  <Notes>0</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Conv_Akk_Pro</vt:lpstr>
      <vt:lpstr>Aptos</vt:lpstr>
      <vt:lpstr>Cambria Math</vt:lpstr>
      <vt:lpstr>Franklin Gothic Book</vt:lpstr>
      <vt:lpstr>Futura</vt:lpstr>
      <vt:lpstr>Futura Condensed ExtraBold</vt:lpstr>
      <vt:lpstr>Futura Medium</vt:lpstr>
      <vt:lpstr>Wingdings</vt:lpstr>
      <vt:lpstr>Crop</vt:lpstr>
      <vt:lpstr>MULTIPLE LINEAR REGRESSION REPORT for S&amp;P 500  Presented by Group 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 Zhang</dc:creator>
  <cp:lastModifiedBy>Kris Zhang</cp:lastModifiedBy>
  <cp:revision>1</cp:revision>
  <dcterms:created xsi:type="dcterms:W3CDTF">2024-11-20T22:07:28Z</dcterms:created>
  <dcterms:modified xsi:type="dcterms:W3CDTF">2024-11-30T03:27:43Z</dcterms:modified>
</cp:coreProperties>
</file>